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3"/>
    <p:sldId id="258" r:id="rId4"/>
    <p:sldId id="257" r:id="rId5"/>
    <p:sldId id="259" r:id="rId6"/>
    <p:sldId id="260" r:id="rId7"/>
    <p:sldId id="261" r:id="rId8"/>
    <p:sldId id="304" r:id="rId9"/>
    <p:sldId id="262" r:id="rId10"/>
    <p:sldId id="263" r:id="rId11"/>
    <p:sldId id="264" r:id="rId12"/>
    <p:sldId id="265" r:id="rId13"/>
    <p:sldId id="266" r:id="rId14"/>
    <p:sldId id="267" r:id="rId15"/>
    <p:sldId id="268" r:id="rId16"/>
    <p:sldId id="305" r:id="rId17"/>
    <p:sldId id="269" r:id="rId18"/>
    <p:sldId id="271" r:id="rId19"/>
    <p:sldId id="273" r:id="rId20"/>
    <p:sldId id="272"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95" r:id="rId37"/>
    <p:sldId id="293" r:id="rId38"/>
    <p:sldId id="294" r:id="rId39"/>
    <p:sldId id="303" r:id="rId40"/>
    <p:sldId id="289" r:id="rId41"/>
    <p:sldId id="290" r:id="rId43"/>
    <p:sldId id="291" r:id="rId44"/>
    <p:sldId id="292" r:id="rId45"/>
    <p:sldId id="296" r:id="rId46"/>
    <p:sldId id="297" r:id="rId47"/>
    <p:sldId id="298" r:id="rId48"/>
    <p:sldId id="299" r:id="rId49"/>
    <p:sldId id="301" r:id="rId50"/>
    <p:sldId id="302"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FF6"/>
    <a:srgbClr val="6CAC91"/>
    <a:srgbClr val="64A8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86" autoAdjust="0"/>
  </p:normalViewPr>
  <p:slideViewPr>
    <p:cSldViewPr snapToGrid="0">
      <p:cViewPr varScale="1">
        <p:scale>
          <a:sx n="69" d="100"/>
          <a:sy n="69" d="100"/>
        </p:scale>
        <p:origin x="5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notesMaster" Target="notesMasters/notesMaster1.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4" Type="http://schemas.microsoft.com/office/2011/relationships/chartColorStyle" Target="colors7.xml"/><Relationship Id="rId3" Type="http://schemas.microsoft.com/office/2011/relationships/chartStyle" Target="style7.xml"/><Relationship Id="rId2" Type="http://schemas.openxmlformats.org/officeDocument/2006/relationships/themeOverride" Target="../theme/themeOverride1.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4" Type="http://schemas.microsoft.com/office/2011/relationships/chartColorStyle" Target="colors8.xml"/><Relationship Id="rId3" Type="http://schemas.microsoft.com/office/2011/relationships/chartStyle" Target="style8.xml"/><Relationship Id="rId2" Type="http://schemas.openxmlformats.org/officeDocument/2006/relationships/themeOverride" Target="../theme/themeOverride2.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4" Type="http://schemas.microsoft.com/office/2011/relationships/chartColorStyle" Target="colors9.xml"/><Relationship Id="rId3" Type="http://schemas.microsoft.com/office/2011/relationships/chartStyle" Target="style9.xml"/><Relationship Id="rId2" Type="http://schemas.openxmlformats.org/officeDocument/2006/relationships/themeOverride" Target="../theme/themeOverride3.xml"/><Relationship Id="rId1" Type="http://schemas.openxmlformats.org/officeDocument/2006/relationships/package" Target="../embeddings/Workbook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Meyor</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Sheet1!$B$2</c:f>
              <c:numCache>
                <c:formatCode>General</c:formatCode>
                <c:ptCount val="1"/>
                <c:pt idx="0">
                  <c:v>6</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1"/>
          <c:order val="1"/>
          <c:tx>
            <c:strRef>
              <c:f>Sheet1!$A$3</c:f>
              <c:strCache>
                <c:ptCount val="1"/>
                <c:pt idx="0">
                  <c:v>Councilor (General Seat)</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Sheet1!$B$3</c:f>
              <c:numCache>
                <c:formatCode>General</c:formatCode>
                <c:ptCount val="1"/>
                <c:pt idx="0">
                  <c:v>66</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2"/>
          <c:order val="2"/>
          <c:tx>
            <c:strRef>
              <c:f>Sheet1!$A$4</c:f>
              <c:strCache>
                <c:ptCount val="1"/>
                <c:pt idx="0">
                  <c:v>Councilor (Reserved Seat)</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Sheet1!$B$4</c:f>
              <c:numCache>
                <c:formatCode>General</c:formatCode>
                <c:ptCount val="1"/>
                <c:pt idx="0">
                  <c:v>27</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3"/>
          <c:order val="3"/>
          <c:tx>
            <c:strRef>
              <c:f>Sheet1!$A$5</c:f>
              <c:strCache>
                <c:ptCount val="1"/>
                <c:pt idx="0">
                  <c:v>Government Officer [Joint Secretary (Municiple), DDLG, Chief Executive Officer, UNO]</c:v>
                </c:pt>
              </c:strCache>
            </c:strRef>
          </c:tx>
          <c:spPr>
            <a:gradFill rotWithShape="1">
              <a:gsLst>
                <a:gs pos="0">
                  <a:schemeClr val="accent4">
                    <a:tint val="98000"/>
                    <a:lumMod val="114000"/>
                  </a:schemeClr>
                </a:gs>
                <a:gs pos="100000">
                  <a:schemeClr val="accent4">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Sheet1!$B$5</c:f>
              <c:numCache>
                <c:formatCode>General</c:formatCode>
                <c:ptCount val="1"/>
                <c:pt idx="0">
                  <c:v>12</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4"/>
          <c:order val="4"/>
          <c:tx>
            <c:strRef>
              <c:f>Sheet1!$A$6</c:f>
              <c:strCache>
                <c:ptCount val="1"/>
                <c:pt idx="0">
                  <c:v>Secretary</c:v>
                </c:pt>
              </c:strCache>
            </c:strRef>
          </c:tx>
          <c:spPr>
            <a:gradFill rotWithShape="1">
              <a:gsLst>
                <a:gs pos="0">
                  <a:schemeClr val="accent5">
                    <a:tint val="98000"/>
                    <a:lumMod val="114000"/>
                  </a:schemeClr>
                </a:gs>
                <a:gs pos="100000">
                  <a:schemeClr val="accent5">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Sheet1!$B$6</c:f>
              <c:numCache>
                <c:formatCode>General</c:formatCode>
                <c:ptCount val="1"/>
                <c:pt idx="0">
                  <c:v>7</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5"/>
          <c:order val="5"/>
          <c:tx>
            <c:strRef>
              <c:f>Sheet1!$A$7</c:f>
              <c:strCache>
                <c:ptCount val="1"/>
                <c:pt idx="0">
                  <c:v>Municiple Officer/Responsible Officer &amp; Employee</c:v>
                </c:pt>
              </c:strCache>
            </c:strRef>
          </c:tx>
          <c:spPr>
            <a:gradFill rotWithShape="1">
              <a:gsLst>
                <a:gs pos="0">
                  <a:schemeClr val="accent6">
                    <a:tint val="98000"/>
                    <a:lumMod val="114000"/>
                  </a:schemeClr>
                </a:gs>
                <a:gs pos="100000">
                  <a:schemeClr val="accent6">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Sheet1!$B$7</c:f>
              <c:numCache>
                <c:formatCode>General</c:formatCode>
                <c:ptCount val="1"/>
                <c:pt idx="0">
                  <c:v>11</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6"/>
          <c:order val="6"/>
          <c:tx>
            <c:strRef>
              <c:f>Sheet1!$A$8</c:f>
              <c:strCache>
                <c:ptCount val="1"/>
                <c:pt idx="0">
                  <c:v>Local Respectable Person</c:v>
                </c:pt>
              </c:strCache>
            </c:strRef>
          </c:tx>
          <c:spPr>
            <a:gradFill rotWithShape="1">
              <a:gsLst>
                <a:gs pos="0">
                  <a:schemeClr val="accent1">
                    <a:lumMod val="60000"/>
                    <a:tint val="98000"/>
                    <a:lumMod val="114000"/>
                  </a:schemeClr>
                </a:gs>
                <a:gs pos="100000">
                  <a:schemeClr val="accent1">
                    <a:lumMod val="6000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Sheet1!$B$8</c:f>
              <c:numCache>
                <c:formatCode>General</c:formatCode>
                <c:ptCount val="1"/>
                <c:pt idx="0">
                  <c:v>121</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ser>
          <c:idx val="7"/>
          <c:order val="7"/>
          <c:tx>
            <c:strRef>
              <c:f>Sheet1!$A$9</c:f>
              <c:strCache>
                <c:ptCount val="1"/>
                <c:pt idx="0">
                  <c:v>The Beneficiary</c:v>
                </c:pt>
              </c:strCache>
            </c:strRef>
          </c:tx>
          <c:spPr>
            <a:gradFill rotWithShape="1">
              <a:gsLst>
                <a:gs pos="0">
                  <a:schemeClr val="accent2">
                    <a:lumMod val="60000"/>
                    <a:tint val="98000"/>
                    <a:lumMod val="114000"/>
                  </a:schemeClr>
                </a:gs>
                <a:gs pos="100000">
                  <a:schemeClr val="accent2">
                    <a:lumMod val="6000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Sheet1!$B$9</c:f>
              <c:numCache>
                <c:formatCode>General</c:formatCode>
                <c:ptCount val="1"/>
                <c:pt idx="0">
                  <c:v>19</c:v>
                </c:pt>
              </c:numCache>
            </c:numRef>
          </c:val>
          <c:extLst>
            <c:ext xmlns:c15="http://schemas.microsoft.com/office/drawing/2012/chart" uri="{02D57815-91ED-43cb-92C2-25804820EDAC}">
              <c15:filteredCategoryTitle>
                <c15:cat>
                  <c:numRef>
                    <c:extLst>
                      <c:ext uri="{02D57815-91ED-43cb-92C2-25804820EDAC}">
                        <c15:formulaRef>
                          <c15:sqref>Sheet1!$B$1</c15:sqref>
                        </c15:formulaRef>
                      </c:ext>
                    </c:extLst>
                    <c:numCache>
                      <c:ptCount val="0"/>
                    </c:numCache>
                  </c:numRef>
                </c15:cat>
              </c15:filteredCategoryTitle>
            </c:ext>
          </c:extLst>
        </c:ser>
        <c:dLbls>
          <c:showLegendKey val="0"/>
          <c:showVal val="1"/>
          <c:showCatName val="0"/>
          <c:showSerName val="0"/>
          <c:showPercent val="0"/>
          <c:showBubbleSize val="0"/>
        </c:dLbls>
        <c:gapWidth val="100"/>
        <c:overlap val="-24"/>
        <c:axId val="327280896"/>
        <c:axId val="346304896"/>
      </c:barChart>
      <c:catAx>
        <c:axId val="327280896"/>
        <c:scaling>
          <c:orientation val="minMax"/>
        </c:scaling>
        <c:delete val="0"/>
        <c:axPos val="b"/>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p>
        </c:txPr>
        <c:crossAx val="346304896"/>
        <c:crosses val="autoZero"/>
        <c:auto val="1"/>
        <c:lblAlgn val="ctr"/>
        <c:lblOffset val="100"/>
        <c:noMultiLvlLbl val="0"/>
      </c:catAx>
      <c:valAx>
        <c:axId val="346304896"/>
        <c:scaling>
          <c:orientation val="minMax"/>
          <c:max val="14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p>
        </c:txPr>
        <c:crossAx val="3272808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en-US"/>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lang="en-US" sz="213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2200" dirty="0" smtClean="0">
                <a:latin typeface="Times New Roman" panose="02020603050405020304" pitchFamily="18" charset="0"/>
                <a:cs typeface="Times New Roman" panose="02020603050405020304" pitchFamily="18" charset="0"/>
              </a:rPr>
              <a:t>Are there disputes/conflicts/crime/quarrels in the municipal area?</a:t>
            </a:r>
            <a:endParaRPr lang="en-US" sz="2200" dirty="0">
              <a:latin typeface="Times New Roman" panose="02020603050405020304" pitchFamily="18" charset="0"/>
              <a:cs typeface="Times New Roman" panose="02020603050405020304" pitchFamily="18" charset="0"/>
            </a:endParaRPr>
          </a:p>
        </c:rich>
      </c:tx>
      <c:layout>
        <c:manualLayout>
          <c:xMode val="edge"/>
          <c:yMode val="edge"/>
          <c:x val="0.102899981641547"/>
          <c:y val="0.0395647914478574"/>
        </c:manualLayout>
      </c:layout>
      <c:overlay val="0"/>
      <c:spPr>
        <a:noFill/>
        <a:ln>
          <a:noFill/>
        </a:ln>
        <a:effectLst/>
      </c:spPr>
    </c:title>
    <c:autoTitleDeleted val="0"/>
    <c:view3D>
      <c:rotX val="3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manualLayout>
          <c:layoutTarget val="inner"/>
          <c:xMode val="edge"/>
          <c:yMode val="edge"/>
          <c:x val="0.0953559150682658"/>
          <c:y val="0.253803256441948"/>
          <c:w val="0.824937578558739"/>
          <c:h val="0.631222757478817"/>
        </c:manualLayout>
      </c:layout>
      <c:pie3DChart>
        <c:varyColors val="1"/>
        <c:ser>
          <c:idx val="0"/>
          <c:order val="0"/>
          <c:tx>
            <c:strRef>
              <c:f>Sheet1!$B$1</c:f>
              <c:strCache>
                <c:ptCount val="1"/>
                <c:pt idx="0">
                  <c:v>Sales</c:v>
                </c:pt>
              </c:strCache>
            </c:strRef>
          </c:tx>
          <c:spPr/>
          <c:explosion val="0"/>
          <c:dPt>
            <c:idx val="0"/>
            <c:bubble3D val="0"/>
            <c:spPr>
              <a:gradFill rotWithShape="1">
                <a:gsLst>
                  <a:gs pos="0">
                    <a:schemeClr val="accent3">
                      <a:tint val="65000"/>
                      <a:tint val="98000"/>
                      <a:lumMod val="114000"/>
                    </a:schemeClr>
                  </a:gs>
                  <a:gs pos="100000">
                    <a:schemeClr val="accent3">
                      <a:tint val="6500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dPt>
          <c:dPt>
            <c:idx val="1"/>
            <c:bubble3D val="0"/>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dPt>
          <c:dPt>
            <c:idx val="2"/>
            <c:bubble3D val="0"/>
            <c:spPr>
              <a:gradFill rotWithShape="1">
                <a:gsLst>
                  <a:gs pos="0">
                    <a:schemeClr val="accent3">
                      <a:shade val="65000"/>
                      <a:tint val="98000"/>
                      <a:lumMod val="114000"/>
                    </a:schemeClr>
                  </a:gs>
                  <a:gs pos="100000">
                    <a:schemeClr val="accent3">
                      <a:shade val="6500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dPt>
          <c:dLbls>
            <c:dLbl>
              <c:idx val="2"/>
              <c:layout/>
              <c:tx>
                <c:rich>
                  <a:bodyPr rot="0" spcFirstLastPara="1" vertOverflow="ellipsis" vert="horz" wrap="square" lIns="38100" tIns="19050" rIns="38100" bIns="19050" anchor="ctr" anchorCtr="1"/>
                  <a:lstStyle/>
                  <a:p>
                    <a:fld id="{503f3bf9-bb7e-4db6-9cd7-fb8eccd9e4d4}" type="CATEGORYNAME">
                      <a:t>[CATEGORY NAME]</a:t>
                    </a:fld>
                    <a:endParaRPr b="0" i="0" u="none" strike="noStrike" baseline="0">
                      <a:latin typeface="Arial" panose="020B0604020202020204" pitchFamily="34" charset="0"/>
                      <a:ea typeface="Arial" panose="020B0604020202020204" pitchFamily="34" charset="0"/>
                      <a:cs typeface="+mn-ea"/>
                    </a:endParaRPr>
                  </a:p>
                </c:rich>
              </c:tx>
              <c:dLblPos val="outEnd"/>
              <c:showLegendKey val="0"/>
              <c:showVal val="0"/>
              <c:showCatName val="1"/>
              <c:showSerName val="0"/>
              <c:showPercent val="1"/>
              <c:showBubbleSize val="0"/>
              <c:separator>
</c:separator>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en-US" sz="1300" b="0" i="0" u="none" strike="noStrike" kern="1200" baseline="0">
                    <a:solidFill>
                      <a:schemeClr val="lt1">
                        <a:lumMod val="85000"/>
                      </a:schemeClr>
                    </a:solidFill>
                    <a:latin typeface="+mn-lt"/>
                    <a:ea typeface="+mn-ea"/>
                    <a:cs typeface="+mn-cs"/>
                  </a:defRPr>
                </a:pPr>
              </a:p>
            </c:txPr>
            <c:dLblPos val="outEnd"/>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Sheet1!$A$2:$A$4</c:f>
              <c:strCache>
                <c:ptCount val="3"/>
                <c:pt idx="0">
                  <c:v>Yes</c:v>
                </c:pt>
                <c:pt idx="1">
                  <c:v>No</c:v>
                </c:pt>
                <c:pt idx="2">
                  <c:v>No Comments</c:v>
                </c:pt>
              </c:strCache>
            </c:strRef>
          </c:cat>
          <c:val>
            <c:numRef>
              <c:f>Sheet1!$B$2:$B$4</c:f>
              <c:numCache>
                <c:formatCode>0%</c:formatCode>
                <c:ptCount val="3"/>
                <c:pt idx="0">
                  <c:v>0.58</c:v>
                </c:pt>
                <c:pt idx="1">
                  <c:v>0.25</c:v>
                </c:pt>
                <c:pt idx="2">
                  <c:v>0.17</c:v>
                </c:pt>
              </c:numCache>
            </c:numRef>
          </c:val>
        </c:ser>
        <c:dLbls>
          <c:showLegendKey val="0"/>
          <c:showVal val="0"/>
          <c:showCatName val="1"/>
          <c:showSerName val="0"/>
          <c:showPercent val="0"/>
          <c:showBubbleSize val="0"/>
        </c:dLbls>
      </c:pie3DChart>
      <c:spPr>
        <a:noFill/>
        <a:ln>
          <a:noFill/>
        </a:ln>
        <a:effectLst/>
      </c:spPr>
    </c:plotArea>
    <c:legend>
      <c:legendPos val="b"/>
      <c:layout>
        <c:manualLayout>
          <c:xMode val="edge"/>
          <c:yMode val="edge"/>
          <c:x val="0.378484295978493"/>
          <c:y val="0.878358308305055"/>
          <c:w val="0.276247532297045"/>
          <c:h val="0.0873522057734688"/>
        </c:manualLayout>
      </c:layout>
      <c:overlay val="0"/>
      <c:spPr>
        <a:noFill/>
        <a:ln>
          <a:noFill/>
        </a:ln>
        <a:effectLst/>
      </c:spPr>
      <c:txPr>
        <a:bodyPr rot="0" spcFirstLastPara="1" vertOverflow="ellipsis" vert="horz" wrap="square" anchor="ctr" anchorCtr="1"/>
        <a:lstStyle/>
        <a:p>
          <a:pPr>
            <a:defRPr lang="en-US" sz="1300" b="0" i="0" u="none" strike="noStrike" kern="1200" baseline="0">
              <a:solidFill>
                <a:schemeClr val="lt1">
                  <a:lumMod val="85000"/>
                </a:schemeClr>
              </a:solidFill>
              <a:latin typeface="+mn-lt"/>
              <a:ea typeface="+mn-ea"/>
              <a:cs typeface="+mn-cs"/>
            </a:defRPr>
          </a:pPr>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lang="en-US"/>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200" b="1" i="0" u="none" strike="noStrike" kern="1200" baseline="0">
                <a:solidFill>
                  <a:schemeClr val="dk1">
                    <a:lumMod val="75000"/>
                    <a:lumOff val="25000"/>
                  </a:schemeClr>
                </a:solidFill>
                <a:latin typeface="+mn-lt"/>
                <a:ea typeface="+mn-ea"/>
                <a:cs typeface="+mn-cs"/>
              </a:defRPr>
            </a:pPr>
            <a:r>
              <a:rPr lang="en-US" dirty="0">
                <a:latin typeface="Times New Roman" panose="02020603050405020304" pitchFamily="18" charset="0"/>
                <a:cs typeface="Times New Roman" panose="02020603050405020304" pitchFamily="18" charset="0"/>
              </a:rPr>
              <a:t>Is there any mechanism for dispute </a:t>
            </a:r>
            <a:r>
              <a:rPr lang="en-US" dirty="0" smtClean="0">
                <a:latin typeface="Times New Roman" panose="02020603050405020304" pitchFamily="18" charset="0"/>
                <a:cs typeface="Times New Roman" panose="02020603050405020304" pitchFamily="18" charset="0"/>
              </a:rPr>
              <a:t>Resolution/settlement</a:t>
            </a:r>
            <a:r>
              <a:rPr lang="en-US"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view3D>
      <c:rotX val="50"/>
      <c:rotY val="0"/>
      <c:depthPercent val="100"/>
      <c:rAngAx val="0"/>
    </c:view3D>
    <c:floor>
      <c:thickness val="0"/>
      <c:spPr>
        <a:noFill/>
        <a:ln>
          <a:noFill/>
        </a:ln>
        <a:effectLst/>
      </c:spPr>
    </c:floor>
    <c:sideWall>
      <c:thickness val="0"/>
      <c:spPr>
        <a:noFill/>
        <a:ln>
          <a:noFill/>
        </a:ln>
        <a:effectLst/>
      </c:spPr>
    </c:sideWall>
    <c:backWall>
      <c:thickness val="0"/>
      <c:spPr>
        <a:noFill/>
        <a:ln>
          <a:noFill/>
        </a:ln>
        <a:effectLst/>
      </c:spPr>
    </c:backWall>
    <c:plotArea>
      <c:layout/>
      <c:pie3DChart>
        <c:varyColors val="1"/>
        <c:ser>
          <c:idx val="0"/>
          <c:order val="0"/>
          <c:tx>
            <c:strRef>
              <c:f>Sheet1!$B$1</c:f>
              <c:strCache>
                <c:ptCount val="1"/>
                <c:pt idx="0">
                  <c:v>Sales</c:v>
                </c:pt>
              </c:strCache>
            </c:strRef>
          </c:tx>
          <c:spPr/>
          <c:explosion val="0"/>
          <c:dPt>
            <c:idx val="0"/>
            <c:bubble3D val="0"/>
            <c:spPr>
              <a:solidFill>
                <a:schemeClr val="accent1"/>
              </a:solidFill>
              <a:ln>
                <a:noFill/>
              </a:ln>
              <a:effectLst>
                <a:outerShdw blurRad="254000" sx="102000" sy="102000" algn="ctr" rotWithShape="0">
                  <a:prstClr val="black">
                    <a:alpha val="20000"/>
                  </a:prstClr>
                </a:outerShdw>
              </a:effectLst>
              <a:scene3d>
                <a:camera prst="orthographicFront"/>
                <a:lightRig rig="threePt" dir="t"/>
              </a:scene3d>
              <a:sp3d/>
            </c:spPr>
          </c:dPt>
          <c:dPt>
            <c:idx val="1"/>
            <c:bubble3D val="0"/>
            <c:spPr>
              <a:solidFill>
                <a:schemeClr val="accent2"/>
              </a:solidFill>
              <a:ln>
                <a:noFill/>
              </a:ln>
              <a:effectLst>
                <a:outerShdw blurRad="254000" sx="102000" sy="102000" algn="ctr" rotWithShape="0">
                  <a:prstClr val="black">
                    <a:alpha val="20000"/>
                  </a:prstClr>
                </a:outerShdw>
              </a:effectLst>
              <a:scene3d>
                <a:camera prst="orthographicFront"/>
                <a:lightRig rig="threePt" dir="t"/>
              </a:scene3d>
              <a:sp3d/>
            </c:spPr>
          </c:dPt>
          <c:dPt>
            <c:idx val="2"/>
            <c:bubble3D val="0"/>
            <c:spPr>
              <a:solidFill>
                <a:schemeClr val="accent3"/>
              </a:solidFill>
              <a:ln>
                <a:noFill/>
              </a:ln>
              <a:effectLst>
                <a:outerShdw blurRad="254000" sx="102000" sy="102000" algn="ctr" rotWithShape="0">
                  <a:prstClr val="black">
                    <a:alpha val="20000"/>
                  </a:prstClr>
                </a:outerShdw>
              </a:effectLst>
              <a:scene3d>
                <a:camera prst="orthographicFront"/>
                <a:lightRig rig="threePt" dir="t"/>
              </a:scene3d>
              <a:sp3d/>
            </c:spPr>
          </c:dPt>
          <c:dLbls>
            <c:dLbl>
              <c:idx val="0"/>
              <c:layout/>
              <c:numFmt formatCode="General" sourceLinked="1"/>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lang="en-US" sz="1300" b="1" i="0" u="none" strike="noStrike" kern="1200" baseline="0">
                      <a:solidFill>
                        <a:schemeClr val="lt1"/>
                      </a:solidFill>
                      <a:latin typeface="+mn-lt"/>
                      <a:ea typeface="+mn-ea"/>
                      <a:cs typeface="+mn-cs"/>
                    </a:defRPr>
                  </a:pPr>
                </a:p>
              </c:txPr>
              <c:dLblPos val="ctr"/>
              <c:showLegendKey val="0"/>
              <c:showVal val="0"/>
              <c:showCatName val="1"/>
              <c:showSerName val="0"/>
              <c:showPercent val="1"/>
              <c:showBubbleSize val="0"/>
              <c:separator>
</c:separator>
              <c:extLst>
                <c:ext xmlns:c15="http://schemas.microsoft.com/office/drawing/2012/chart" uri="{CE6537A1-D6FC-4f65-9D91-7224C49458BB}"/>
              </c:extLst>
            </c:dLbl>
            <c:dLbl>
              <c:idx val="1"/>
              <c:layout/>
              <c:numFmt formatCode="General" sourceLinked="1"/>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lang="en-US" sz="1300" b="1" i="0" u="none" strike="noStrike" kern="1200" baseline="0">
                      <a:solidFill>
                        <a:schemeClr val="lt1"/>
                      </a:solidFill>
                      <a:latin typeface="+mn-lt"/>
                      <a:ea typeface="+mn-ea"/>
                      <a:cs typeface="+mn-cs"/>
                    </a:defRPr>
                  </a:pPr>
                </a:p>
              </c:txPr>
              <c:dLblPos val="ctr"/>
              <c:showLegendKey val="0"/>
              <c:showVal val="0"/>
              <c:showCatName val="1"/>
              <c:showSerName val="0"/>
              <c:showPercent val="1"/>
              <c:showBubbleSize val="0"/>
              <c:separator>
</c:separator>
              <c:extLs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300" b="1" i="0" u="none" strike="noStrike" kern="1200" baseline="0">
                    <a:solidFill>
                      <a:schemeClr val="lt1"/>
                    </a:solidFill>
                    <a:latin typeface="+mn-lt"/>
                    <a:ea typeface="+mn-ea"/>
                    <a:cs typeface="+mn-cs"/>
                  </a:defRPr>
                </a:pPr>
              </a:p>
            </c:txPr>
            <c:dLblPos val="ctr"/>
            <c:showLegendKey val="0"/>
            <c:showVal val="0"/>
            <c:showCatName val="1"/>
            <c:showSerName val="0"/>
            <c:showPercent val="1"/>
            <c:showBubbleSize val="0"/>
            <c:showLeaderLines val="1"/>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Sheet1!$A$2:$A$4</c:f>
              <c:strCache>
                <c:ptCount val="3"/>
                <c:pt idx="0">
                  <c:v>Yes</c:v>
                </c:pt>
                <c:pt idx="1">
                  <c:v>No</c:v>
                </c:pt>
                <c:pt idx="2">
                  <c:v>No Comments</c:v>
                </c:pt>
              </c:strCache>
            </c:strRef>
          </c:cat>
          <c:val>
            <c:numRef>
              <c:f>Sheet1!$B$2:$B$4</c:f>
              <c:numCache>
                <c:formatCode>0%</c:formatCode>
                <c:ptCount val="3"/>
                <c:pt idx="0">
                  <c:v>0.55</c:v>
                </c:pt>
                <c:pt idx="1">
                  <c:v>0.17</c:v>
                </c:pt>
                <c:pt idx="2">
                  <c:v>0.28</c:v>
                </c:pt>
              </c:numCache>
            </c:numRef>
          </c:val>
        </c:ser>
        <c:dLbls>
          <c:showLegendKey val="0"/>
          <c:showVal val="0"/>
          <c:showCatName val="0"/>
          <c:showSerName val="0"/>
          <c:showPercent val="1"/>
          <c:showBubbleSize val="0"/>
        </c:dLbls>
      </c:pie3DChart>
      <c:spPr>
        <a:noFill/>
        <a:ln>
          <a:noFill/>
        </a:ln>
        <a:effectLst/>
      </c:spPr>
    </c:plotArea>
    <c:legend>
      <c:legendPos val="r"/>
      <c:layout>
        <c:manualLayout>
          <c:xMode val="edge"/>
          <c:yMode val="edge"/>
          <c:x val="0.765705626903506"/>
          <c:y val="0.388826579287782"/>
          <c:w val="0.16976717562327"/>
          <c:h val="0.25348148846406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lang="en-US" sz="13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lang="en-US"/>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lang="en-US" sz="2130" b="1" i="0" u="none" strike="noStrike" kern="1200" cap="all" spc="120" normalizeH="0" baseline="0">
                <a:solidFill>
                  <a:schemeClr val="tx1">
                    <a:lumMod val="65000"/>
                    <a:lumOff val="35000"/>
                  </a:schemeClr>
                </a:solidFill>
                <a:latin typeface="+mn-lt"/>
                <a:ea typeface="+mn-ea"/>
                <a:cs typeface="+mn-cs"/>
              </a:defRPr>
            </a:pPr>
            <a:r>
              <a:rPr lang="en-US" sz="2200" dirty="0">
                <a:latin typeface="Times New Roman" panose="02020603050405020304" pitchFamily="18" charset="0"/>
                <a:cs typeface="Times New Roman" panose="02020603050405020304" pitchFamily="18" charset="0"/>
              </a:rPr>
              <a:t>Resolve disputes in any manner</a:t>
            </a:r>
            <a:endParaRPr lang="en-US" sz="2200" dirty="0">
              <a:latin typeface="Times New Roman" panose="02020603050405020304" pitchFamily="18" charset="0"/>
              <a:cs typeface="Times New Roman" panose="02020603050405020304" pitchFamily="18" charset="0"/>
            </a:endParaRPr>
          </a:p>
        </c:rich>
      </c:tx>
      <c:layout>
        <c:manualLayout>
          <c:xMode val="edge"/>
          <c:yMode val="edge"/>
          <c:x val="0.196202916031197"/>
          <c:y val="0.0220507166482911"/>
        </c:manualLayout>
      </c:layout>
      <c:overlay val="0"/>
      <c:spPr>
        <a:noFill/>
        <a:ln>
          <a:noFill/>
        </a:ln>
        <a:effectLst/>
      </c:spPr>
    </c:title>
    <c:autoTitleDeleted val="0"/>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3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Sheet1!$A$2:$A$6</c:f>
              <c:strCache>
                <c:ptCount val="5"/>
                <c:pt idx="0">
                  <c:v>It was Resolved by The Dignitaries of The Area Through Shalis</c:v>
                </c:pt>
                <c:pt idx="1">
                  <c:v>Councilor Resolves Through Trial</c:v>
                </c:pt>
                <c:pt idx="2">
                  <c:v>Resolve Through The Mayor by Petitioning The Municupality</c:v>
                </c:pt>
                <c:pt idx="3">
                  <c:v>Through The Police Station</c:v>
                </c:pt>
                <c:pt idx="4">
                  <c:v>No Comments</c:v>
                </c:pt>
              </c:strCache>
            </c:strRef>
          </c:cat>
          <c:val>
            <c:numRef>
              <c:f>Sheet1!$B$2:$B$6</c:f>
              <c:numCache>
                <c:formatCode>General</c:formatCode>
                <c:ptCount val="5"/>
                <c:pt idx="0">
                  <c:v>37</c:v>
                </c:pt>
                <c:pt idx="1">
                  <c:v>11</c:v>
                </c:pt>
                <c:pt idx="2">
                  <c:v>46</c:v>
                </c:pt>
                <c:pt idx="3">
                  <c:v>14</c:v>
                </c:pt>
                <c:pt idx="4">
                  <c:v>6</c:v>
                </c:pt>
              </c:numCache>
            </c:numRef>
          </c:val>
        </c:ser>
        <c:dLbls>
          <c:showLegendKey val="0"/>
          <c:showVal val="1"/>
          <c:showCatName val="0"/>
          <c:showSerName val="0"/>
          <c:showPercent val="0"/>
          <c:showBubbleSize val="0"/>
        </c:dLbls>
        <c:gapWidth val="79"/>
        <c:overlap val="100"/>
        <c:axId val="744875616"/>
        <c:axId val="744868960"/>
      </c:barChart>
      <c:catAx>
        <c:axId val="74487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cap="all" spc="120" normalizeH="0" baseline="0">
                <a:solidFill>
                  <a:schemeClr val="tx1">
                    <a:lumMod val="65000"/>
                    <a:lumOff val="35000"/>
                  </a:schemeClr>
                </a:solidFill>
                <a:latin typeface="+mn-lt"/>
                <a:ea typeface="+mn-ea"/>
                <a:cs typeface="+mn-cs"/>
              </a:defRPr>
            </a:pPr>
          </a:p>
        </c:txPr>
        <c:crossAx val="744868960"/>
        <c:crosses val="autoZero"/>
        <c:auto val="1"/>
        <c:lblAlgn val="ctr"/>
        <c:lblOffset val="100"/>
        <c:noMultiLvlLbl val="0"/>
      </c:catAx>
      <c:valAx>
        <c:axId val="744868960"/>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en-US" sz="1195" b="0" i="0" u="none" strike="noStrike" kern="1200" baseline="0">
                <a:solidFill>
                  <a:schemeClr val="tx1">
                    <a:lumMod val="65000"/>
                    <a:lumOff val="35000"/>
                  </a:schemeClr>
                </a:solidFill>
                <a:latin typeface="+mn-lt"/>
                <a:ea typeface="+mn-ea"/>
                <a:cs typeface="+mn-cs"/>
              </a:defRPr>
            </a:pPr>
          </a:p>
        </c:txPr>
        <c:crossAx val="74487561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en-US"/>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lang="en-US" sz="2130" b="1" i="0" u="none" strike="noStrike" kern="1200" baseline="0">
                <a:solidFill>
                  <a:schemeClr val="tx2"/>
                </a:solidFill>
                <a:latin typeface="+mn-lt"/>
                <a:ea typeface="+mn-ea"/>
                <a:cs typeface="+mn-cs"/>
              </a:defRPr>
            </a:pPr>
            <a:r>
              <a:rPr lang="en-US" sz="2200" dirty="0">
                <a:latin typeface="Times New Roman" panose="02020603050405020304" pitchFamily="18" charset="0"/>
                <a:cs typeface="Times New Roman" panose="02020603050405020304" pitchFamily="18" charset="0"/>
              </a:rPr>
              <a:t>To Whom Shall The Applicant Approach For Dispute Resolution</a:t>
            </a:r>
            <a:endParaRPr lang="en-US" sz="2200" dirty="0">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To Whom Shall The Applicant Approach For Dispute Resolution</c:v>
                </c:pt>
              </c:strCache>
            </c:strRef>
          </c:tx>
          <c:spPr>
            <a:gradFill rotWithShape="1">
              <a:gsLst>
                <a:gs pos="0">
                  <a:schemeClr val="accent2">
                    <a:tint val="98000"/>
                    <a:lumMod val="114000"/>
                  </a:schemeClr>
                </a:gs>
                <a:gs pos="100000">
                  <a:schemeClr val="accent2">
                    <a:shade val="90000"/>
                    <a:lumMod val="84000"/>
                  </a:schemeClr>
                </a:gs>
              </a:gsLst>
              <a:lin ang="5400000" scaled="0"/>
            </a:gradFill>
            <a:ln>
              <a:noFill/>
            </a:ln>
            <a:effectLst>
              <a:outerShdw blurRad="38100" dist="25400" dir="5400000" rotWithShape="0">
                <a:srgbClr val="000000">
                  <a:alpha val="45000"/>
                </a:srgbClr>
              </a:outerShdw>
            </a:effectLst>
            <a:sp3d/>
          </c:spPr>
          <c:invertIfNegative val="0"/>
          <c:dLbls>
            <c:delete val="1"/>
          </c:dLbls>
          <c:cat>
            <c:strRef>
              <c:f>Sheet1!$A$2:$A$7</c:f>
              <c:strCache>
                <c:ptCount val="6"/>
                <c:pt idx="0">
                  <c:v>Meyor</c:v>
                </c:pt>
                <c:pt idx="1">
                  <c:v>Board</c:v>
                </c:pt>
                <c:pt idx="2">
                  <c:v>Councilor</c:v>
                </c:pt>
                <c:pt idx="3">
                  <c:v>Secretary</c:v>
                </c:pt>
                <c:pt idx="4">
                  <c:v>Village Chief</c:v>
                </c:pt>
                <c:pt idx="5">
                  <c:v>No Comments</c:v>
                </c:pt>
              </c:strCache>
            </c:strRef>
          </c:cat>
          <c:val>
            <c:numRef>
              <c:f>Sheet1!$B$2:$B$7</c:f>
              <c:numCache>
                <c:formatCode>General</c:formatCode>
                <c:ptCount val="6"/>
                <c:pt idx="0">
                  <c:v>108</c:v>
                </c:pt>
                <c:pt idx="1">
                  <c:v>10</c:v>
                </c:pt>
                <c:pt idx="2">
                  <c:v>44</c:v>
                </c:pt>
                <c:pt idx="3">
                  <c:v>13</c:v>
                </c:pt>
                <c:pt idx="4">
                  <c:v>32</c:v>
                </c:pt>
                <c:pt idx="5">
                  <c:v>2</c:v>
                </c:pt>
              </c:numCache>
            </c:numRef>
          </c:val>
        </c:ser>
        <c:dLbls>
          <c:showLegendKey val="0"/>
          <c:showVal val="0"/>
          <c:showCatName val="0"/>
          <c:showSerName val="0"/>
          <c:showPercent val="0"/>
          <c:showBubbleSize val="0"/>
        </c:dLbls>
        <c:gapWidth val="150"/>
        <c:overlap val="100"/>
        <c:axId val="819735632"/>
        <c:axId val="819756016"/>
      </c:barChart>
      <c:catAx>
        <c:axId val="81973563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en-US" sz="1300" b="0" i="0" u="none" strike="noStrike" kern="1200" baseline="0">
                <a:solidFill>
                  <a:schemeClr val="tx2"/>
                </a:solidFill>
                <a:latin typeface="+mn-lt"/>
                <a:ea typeface="+mn-ea"/>
                <a:cs typeface="+mn-cs"/>
              </a:defRPr>
            </a:pPr>
          </a:p>
        </c:txPr>
        <c:crossAx val="819756016"/>
        <c:crosses val="autoZero"/>
        <c:auto val="1"/>
        <c:lblAlgn val="ctr"/>
        <c:lblOffset val="100"/>
        <c:noMultiLvlLbl val="0"/>
      </c:catAx>
      <c:valAx>
        <c:axId val="81975601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300" b="0" i="0" u="none" strike="noStrike" kern="1200" baseline="0">
                <a:solidFill>
                  <a:schemeClr val="tx2"/>
                </a:solidFill>
                <a:latin typeface="+mn-lt"/>
                <a:ea typeface="+mn-ea"/>
                <a:cs typeface="+mn-cs"/>
              </a:defRPr>
            </a:pPr>
          </a:p>
        </c:txPr>
        <c:crossAx val="819735632"/>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lang="en-US" sz="2130" b="1" i="0" u="none" strike="noStrike" kern="1200" baseline="0">
                <a:solidFill>
                  <a:schemeClr val="tx2"/>
                </a:solidFill>
                <a:latin typeface="+mn-lt"/>
                <a:ea typeface="+mn-ea"/>
                <a:cs typeface="+mn-cs"/>
              </a:defRPr>
            </a:pPr>
            <a:r>
              <a:rPr lang="en-US" sz="2200" dirty="0">
                <a:latin typeface="Times New Roman" panose="02020603050405020304" pitchFamily="18" charset="0"/>
                <a:cs typeface="Times New Roman" panose="02020603050405020304" pitchFamily="18" charset="0"/>
              </a:rPr>
              <a:t>Is There Any Time Limit For </a:t>
            </a:r>
            <a:r>
              <a:rPr lang="en-US" sz="2200" dirty="0" smtClean="0">
                <a:latin typeface="Times New Roman" panose="02020603050405020304" pitchFamily="18" charset="0"/>
                <a:cs typeface="Times New Roman" panose="02020603050405020304" pitchFamily="18" charset="0"/>
              </a:rPr>
              <a:t>Resolve/Settling </a:t>
            </a:r>
            <a:r>
              <a:rPr lang="en-US" sz="2200" dirty="0">
                <a:latin typeface="Times New Roman" panose="02020603050405020304" pitchFamily="18" charset="0"/>
                <a:cs typeface="Times New Roman" panose="02020603050405020304" pitchFamily="18" charset="0"/>
              </a:rPr>
              <a:t>The Case?</a:t>
            </a:r>
            <a:endParaRPr lang="en-US" sz="2200" dirty="0">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Is There Any Time Limit For Settling The Case?</c:v>
                </c:pt>
              </c:strCache>
            </c:strRef>
          </c:tx>
          <c:spPr>
            <a:gradFill rotWithShape="1">
              <a:gsLst>
                <a:gs pos="0">
                  <a:schemeClr val="accent3">
                    <a:tint val="98000"/>
                    <a:lumMod val="114000"/>
                  </a:schemeClr>
                </a:gs>
                <a:gs pos="100000">
                  <a:schemeClr val="accent3">
                    <a:shade val="90000"/>
                    <a:lumMod val="84000"/>
                  </a:schemeClr>
                </a:gs>
              </a:gsLst>
              <a:lin ang="5400000" scaled="0"/>
            </a:gradFill>
            <a:ln>
              <a:noFill/>
            </a:ln>
            <a:effectLst>
              <a:outerShdw blurRad="38100" dist="25400" dir="5400000" rotWithShape="0">
                <a:srgbClr val="000000">
                  <a:alpha val="45000"/>
                </a:srgbClr>
              </a:outerShdw>
            </a:effectLst>
          </c:spPr>
          <c:invertIfNegative val="0"/>
          <c:dLbls>
            <c:delete val="1"/>
          </c:dLbls>
          <c:cat>
            <c:strRef>
              <c:f>Sheet1!$A$2:$A$4</c:f>
              <c:strCache>
                <c:ptCount val="3"/>
                <c:pt idx="0">
                  <c:v>Yes</c:v>
                </c:pt>
                <c:pt idx="1">
                  <c:v>No</c:v>
                </c:pt>
                <c:pt idx="2">
                  <c:v>No Comments</c:v>
                </c:pt>
              </c:strCache>
            </c:strRef>
          </c:cat>
          <c:val>
            <c:numRef>
              <c:f>Sheet1!$B$2:$B$4</c:f>
              <c:numCache>
                <c:formatCode>General</c:formatCode>
                <c:ptCount val="3"/>
                <c:pt idx="0">
                  <c:v>118</c:v>
                </c:pt>
                <c:pt idx="1">
                  <c:v>57</c:v>
                </c:pt>
                <c:pt idx="2">
                  <c:v>34</c:v>
                </c:pt>
              </c:numCache>
            </c:numRef>
          </c:val>
        </c:ser>
        <c:dLbls>
          <c:showLegendKey val="0"/>
          <c:showVal val="0"/>
          <c:showCatName val="0"/>
          <c:showSerName val="0"/>
          <c:showPercent val="0"/>
          <c:showBubbleSize val="0"/>
        </c:dLbls>
        <c:gapWidth val="150"/>
        <c:overlap val="100"/>
        <c:axId val="698388592"/>
        <c:axId val="698389840"/>
      </c:barChart>
      <c:catAx>
        <c:axId val="69838859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en-US" sz="1300" b="0" i="0" u="none" strike="noStrike" kern="1200" baseline="0">
                <a:solidFill>
                  <a:schemeClr val="tx2"/>
                </a:solidFill>
                <a:latin typeface="+mn-lt"/>
                <a:ea typeface="+mn-ea"/>
                <a:cs typeface="+mn-cs"/>
              </a:defRPr>
            </a:pPr>
          </a:p>
        </c:txPr>
        <c:crossAx val="698389840"/>
        <c:crosses val="autoZero"/>
        <c:auto val="1"/>
        <c:lblAlgn val="ctr"/>
        <c:lblOffset val="100"/>
        <c:noMultiLvlLbl val="0"/>
      </c:catAx>
      <c:valAx>
        <c:axId val="698389840"/>
        <c:scaling>
          <c:orientation val="minMax"/>
          <c:max val="140"/>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300" b="0" i="0" u="none" strike="noStrike" kern="1200" baseline="0">
                <a:solidFill>
                  <a:schemeClr val="tx2"/>
                </a:solidFill>
                <a:latin typeface="+mn-lt"/>
                <a:ea typeface="+mn-ea"/>
                <a:cs typeface="+mn-cs"/>
              </a:defRPr>
            </a:pPr>
          </a:p>
        </c:txPr>
        <c:crossAx val="698388592"/>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cap="none" spc="20" baseline="0">
                <a:solidFill>
                  <a:schemeClr val="tx1">
                    <a:lumMod val="50000"/>
                    <a:lumOff val="50000"/>
                  </a:schemeClr>
                </a:solidFill>
                <a:latin typeface="+mn-lt"/>
                <a:ea typeface="+mn-ea"/>
                <a:cs typeface="+mn-cs"/>
              </a:defRPr>
            </a:pPr>
            <a:r>
              <a:rPr lang="en-US" sz="1600" b="1" dirty="0">
                <a:solidFill>
                  <a:schemeClr val="bg1"/>
                </a:solidFill>
              </a:rPr>
              <a:t>How many days should the trial be completed from the date of receipt of application for dispute </a:t>
            </a:r>
            <a:r>
              <a:rPr lang="en-US" sz="1600" b="1" dirty="0" smtClean="0">
                <a:solidFill>
                  <a:schemeClr val="bg1"/>
                </a:solidFill>
              </a:rPr>
              <a:t>resolution?</a:t>
            </a:r>
            <a:endParaRPr lang="en-US" sz="1600" b="1" dirty="0">
              <a:solidFill>
                <a:schemeClr val="bg1"/>
              </a:solidFill>
            </a:endParaRPr>
          </a:p>
        </c:rich>
      </c:tx>
      <c:layout>
        <c:manualLayout>
          <c:xMode val="edge"/>
          <c:yMode val="edge"/>
          <c:x val="0.105726684681257"/>
          <c:y val="0.0397163120567376"/>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How many days should the trial be completed from the date of receipt of application for dispute settlement?</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invertIfNegative val="0"/>
          <c:dLbls>
            <c:delete val="1"/>
          </c:dLbls>
          <c:cat>
            <c:strRef>
              <c:f>Sheet1!$A$2:$A$10</c:f>
              <c:strCache>
                <c:ptCount val="9"/>
                <c:pt idx="0">
                  <c:v>6-8 Days</c:v>
                </c:pt>
                <c:pt idx="1">
                  <c:v>14 Days</c:v>
                </c:pt>
                <c:pt idx="2">
                  <c:v>10-15 Days</c:v>
                </c:pt>
                <c:pt idx="3">
                  <c:v>20-30 Days</c:v>
                </c:pt>
                <c:pt idx="4">
                  <c:v>40-45 Days</c:v>
                </c:pt>
                <c:pt idx="5">
                  <c:v>60 Days</c:v>
                </c:pt>
                <c:pt idx="6">
                  <c:v>90 Days</c:v>
                </c:pt>
                <c:pt idx="7">
                  <c:v>120 Days</c:v>
                </c:pt>
                <c:pt idx="8">
                  <c:v>No Comments</c:v>
                </c:pt>
              </c:strCache>
            </c:strRef>
          </c:cat>
          <c:val>
            <c:numRef>
              <c:f>Sheet1!$B$2:$B$10</c:f>
              <c:numCache>
                <c:formatCode>General</c:formatCode>
                <c:ptCount val="9"/>
                <c:pt idx="0">
                  <c:v>21</c:v>
                </c:pt>
                <c:pt idx="1">
                  <c:v>16</c:v>
                </c:pt>
                <c:pt idx="2">
                  <c:v>18</c:v>
                </c:pt>
                <c:pt idx="3">
                  <c:v>26</c:v>
                </c:pt>
                <c:pt idx="4">
                  <c:v>7</c:v>
                </c:pt>
                <c:pt idx="5">
                  <c:v>37</c:v>
                </c:pt>
                <c:pt idx="6">
                  <c:v>53</c:v>
                </c:pt>
                <c:pt idx="7">
                  <c:v>13</c:v>
                </c:pt>
                <c:pt idx="8">
                  <c:v>18</c:v>
                </c:pt>
              </c:numCache>
            </c:numRef>
          </c:val>
        </c:ser>
        <c:dLbls>
          <c:showLegendKey val="0"/>
          <c:showVal val="0"/>
          <c:showCatName val="0"/>
          <c:showSerName val="0"/>
          <c:showPercent val="0"/>
          <c:showBubbleSize val="0"/>
        </c:dLbls>
        <c:gapWidth val="100"/>
        <c:overlap val="-24"/>
        <c:axId val="1262131583"/>
        <c:axId val="1262135327"/>
      </c:barChart>
      <c:catAx>
        <c:axId val="1262131583"/>
        <c:scaling>
          <c:orientation val="minMax"/>
        </c:scaling>
        <c:delete val="0"/>
        <c:axPos val="b"/>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300" b="1" i="0" u="none" strike="noStrike" kern="1200" baseline="0">
                <a:solidFill>
                  <a:schemeClr val="tx2">
                    <a:lumMod val="75000"/>
                  </a:schemeClr>
                </a:solidFill>
                <a:latin typeface="+mn-lt"/>
                <a:ea typeface="+mn-ea"/>
                <a:cs typeface="+mn-cs"/>
              </a:defRPr>
            </a:pPr>
          </a:p>
        </c:txPr>
        <c:crossAx val="1262135327"/>
        <c:crosses val="autoZero"/>
        <c:auto val="1"/>
        <c:lblAlgn val="ctr"/>
        <c:lblOffset val="100"/>
        <c:noMultiLvlLbl val="0"/>
      </c:catAx>
      <c:valAx>
        <c:axId val="1262135327"/>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300" b="1" i="0" u="none" strike="noStrike" kern="1200" baseline="0">
                <a:solidFill>
                  <a:schemeClr val="tx1">
                    <a:lumMod val="50000"/>
                    <a:lumOff val="50000"/>
                  </a:schemeClr>
                </a:solidFill>
                <a:latin typeface="+mn-lt"/>
                <a:ea typeface="+mn-ea"/>
                <a:cs typeface="+mn-cs"/>
              </a:defRPr>
            </a:pPr>
          </a:p>
        </c:txPr>
        <c:crossAx val="1262131583"/>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1" i="0" u="none" strike="noStrike" kern="1200" cap="all" spc="50" baseline="0">
                <a:solidFill>
                  <a:schemeClr val="tx1">
                    <a:lumMod val="65000"/>
                    <a:lumOff val="35000"/>
                  </a:schemeClr>
                </a:solidFill>
                <a:latin typeface="+mn-lt"/>
                <a:ea typeface="+mn-ea"/>
                <a:cs typeface="+mn-cs"/>
              </a:defRPr>
            </a:pPr>
            <a:r>
              <a:rPr lang="en-US" sz="1600" dirty="0">
                <a:solidFill>
                  <a:schemeClr val="bg1"/>
                </a:solidFill>
              </a:rPr>
              <a:t>Whether it is necessary to hold the petitioner guilty of filing a false case and provide compensation</a:t>
            </a:r>
            <a:endParaRPr lang="en-US" sz="1600" dirty="0">
              <a:solidFill>
                <a:schemeClr val="bg1"/>
              </a:solidFill>
            </a:endParaRPr>
          </a:p>
        </c:rich>
      </c:tx>
      <c:layout>
        <c:manualLayout>
          <c:xMode val="edge"/>
          <c:yMode val="edge"/>
          <c:x val="0.113366434762684"/>
          <c:y val="0.0181611826409601"/>
        </c:manualLayout>
      </c:layout>
      <c:overlay val="0"/>
      <c:spPr>
        <a:noFill/>
        <a:ln>
          <a:noFill/>
        </a:ln>
        <a:effectLst/>
      </c:spPr>
    </c:title>
    <c:autoTitleDeleted val="0"/>
    <c:plotArea>
      <c:layout>
        <c:manualLayout>
          <c:layoutTarget val="inner"/>
          <c:xMode val="edge"/>
          <c:yMode val="edge"/>
          <c:x val="0.356109610143885"/>
          <c:y val="0.162137597844517"/>
          <c:w val="0.295747490771426"/>
          <c:h val="0.67993566069728"/>
        </c:manualLayout>
      </c:layout>
      <c:doughnutChart>
        <c:varyColors val="1"/>
        <c:ser>
          <c:idx val="0"/>
          <c:order val="0"/>
          <c:tx>
            <c:strRef>
              <c:f>Sheet1!$B$1</c:f>
              <c:strCache>
                <c:ptCount val="1"/>
                <c:pt idx="0">
                  <c:v>Whether it is necessary to hold the petitioner guilty of filing a false case and provide compensation</c:v>
                </c:pt>
              </c:strCache>
            </c:strRef>
          </c:tx>
          <c:spPr/>
          <c:explosion val="0"/>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dPt>
          <c:dPt>
            <c:idx val="2"/>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dPt>
          <c:dLbls>
            <c:spPr>
              <a:noFill/>
              <a:ln>
                <a:noFill/>
              </a:ln>
              <a:effectLst/>
            </c:spPr>
            <c:txPr>
              <a:bodyPr rot="0" spcFirstLastPara="1" vertOverflow="ellipsis" vert="horz" wrap="square" lIns="38100" tIns="19050" rIns="38100" bIns="19050" anchor="ctr" anchorCtr="1">
                <a:spAutoFit/>
              </a:bodyPr>
              <a:lstStyle/>
              <a:p>
                <a:pPr>
                  <a:defRPr lang="en-US" sz="1400" b="1" i="0" u="none" strike="noStrike" kern="1200" baseline="0">
                    <a:solidFill>
                      <a:schemeClr val="lt1"/>
                    </a:solidFill>
                    <a:latin typeface="+mn-lt"/>
                    <a:ea typeface="+mn-ea"/>
                    <a:cs typeface="+mn-cs"/>
                  </a:defRPr>
                </a:pPr>
              </a:p>
            </c:txP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Yes</c:v>
                </c:pt>
                <c:pt idx="1">
                  <c:v>No</c:v>
                </c:pt>
                <c:pt idx="2">
                  <c:v>No Comments</c:v>
                </c:pt>
              </c:strCache>
            </c:strRef>
          </c:cat>
          <c:val>
            <c:numRef>
              <c:f>Sheet1!$B$2:$B$4</c:f>
              <c:numCache>
                <c:formatCode>General</c:formatCode>
                <c:ptCount val="3"/>
                <c:pt idx="0">
                  <c:v>52</c:v>
                </c:pt>
                <c:pt idx="1">
                  <c:v>35</c:v>
                </c:pt>
                <c:pt idx="2">
                  <c:v>13</c:v>
                </c:pt>
              </c:numCache>
            </c:numRef>
          </c:val>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305392207080538"/>
          <c:y val="0.859406280492946"/>
          <c:w val="0.395956612370993"/>
          <c:h val="0.116192297552011"/>
        </c:manualLayout>
      </c:layout>
      <c:overlay val="0"/>
      <c:spPr>
        <a:solidFill>
          <a:sysClr val="window" lastClr="FFFFFF"/>
        </a:solidFill>
        <a:ln>
          <a:noFill/>
        </a:ln>
        <a:effectLst/>
      </c:spPr>
      <c:txPr>
        <a:bodyPr rot="0" spcFirstLastPara="1" vertOverflow="ellipsis" vert="horz" wrap="square" anchor="ctr" anchorCtr="1"/>
        <a:lstStyle/>
        <a:p>
          <a:pPr>
            <a:defRPr lang="en-US" sz="1300" b="1"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en-US"/>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Series 1</c:v>
                </c:pt>
              </c:strCache>
            </c:strRef>
          </c:tx>
          <c:spPr>
            <a:solidFill>
              <a:schemeClr val="accent3">
                <a:lumMod val="20000"/>
                <a:lumOff val="80000"/>
              </a:schemeClr>
            </a:solidFill>
            <a:ln>
              <a:noFill/>
            </a:ln>
            <a:effectLst/>
            <a:sp3d/>
          </c:spPr>
          <c:invertIfNegative val="0"/>
          <c:dLbls>
            <c:spPr>
              <a:solidFill>
                <a:schemeClr val="accent3">
                  <a:alpha val="70000"/>
                </a:schemeClr>
              </a:solidFill>
              <a:ln>
                <a:noFill/>
              </a:ln>
              <a:effectLst/>
            </c:spPr>
            <c:txPr>
              <a:bodyPr rot="0" spcFirstLastPara="1" vertOverflow="ellipsis" vert="horz" wrap="square" lIns="38100" tIns="19050" rIns="38100" bIns="19050" anchor="ctr" anchorCtr="1">
                <a:spAutoFit/>
              </a:bodyPr>
              <a:lstStyle/>
              <a:p>
                <a:pPr>
                  <a:defRPr lang="en-US" sz="1300" b="1" i="0" u="none" strike="noStrike" kern="1200" baseline="0">
                    <a:solidFill>
                      <a:schemeClr val="lt1"/>
                    </a:solidFill>
                    <a:latin typeface="+mj-lt"/>
                    <a:ea typeface="+mn-ea"/>
                    <a:cs typeface="Times New Roman" panose="02020603050405020304" pitchFamily="18"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accent3">
                          <a:lumMod val="60000"/>
                          <a:lumOff val="40000"/>
                        </a:schemeClr>
                      </a:solidFill>
                    </a:ln>
                    <a:effectLst/>
                  </c:spPr>
                </c15:leaderLines>
              </c:ext>
            </c:extLst>
          </c:dLbls>
          <c:cat>
            <c:strRef>
              <c:f>Sheet1!$A$2:$A$12</c:f>
              <c:strCache>
                <c:ptCount val="11"/>
                <c:pt idx="0">
                  <c:v>25 Thousands Taka</c:v>
                </c:pt>
                <c:pt idx="1">
                  <c:v>50 Thousands Taka</c:v>
                </c:pt>
                <c:pt idx="2">
                  <c:v>75 Thousands Taka</c:v>
                </c:pt>
                <c:pt idx="3">
                  <c:v>1 Lakh Taka</c:v>
                </c:pt>
                <c:pt idx="4">
                  <c:v>2 Lakhs Taka</c:v>
                </c:pt>
                <c:pt idx="5">
                  <c:v>5 Lakhs Taka</c:v>
                </c:pt>
                <c:pt idx="6">
                  <c:v>10 Lakhs Taka</c:v>
                </c:pt>
                <c:pt idx="7">
                  <c:v>50-30 Lakhs Taka</c:v>
                </c:pt>
                <c:pt idx="8">
                  <c:v>75 Lakhs Taka</c:v>
                </c:pt>
                <c:pt idx="9">
                  <c:v>1 Crore-25 Crore Taka</c:v>
                </c:pt>
                <c:pt idx="10">
                  <c:v>No Comments</c:v>
                </c:pt>
              </c:strCache>
            </c:strRef>
          </c:cat>
          <c:val>
            <c:numRef>
              <c:f>Sheet1!$B$2:$B$12</c:f>
              <c:numCache>
                <c:formatCode>General</c:formatCode>
                <c:ptCount val="11"/>
                <c:pt idx="0">
                  <c:v>21</c:v>
                </c:pt>
                <c:pt idx="1">
                  <c:v>18</c:v>
                </c:pt>
                <c:pt idx="2">
                  <c:v>27</c:v>
                </c:pt>
                <c:pt idx="3">
                  <c:v>24</c:v>
                </c:pt>
                <c:pt idx="4">
                  <c:v>18</c:v>
                </c:pt>
                <c:pt idx="5">
                  <c:v>31</c:v>
                </c:pt>
                <c:pt idx="6">
                  <c:v>39</c:v>
                </c:pt>
                <c:pt idx="7">
                  <c:v>9</c:v>
                </c:pt>
                <c:pt idx="8">
                  <c:v>12</c:v>
                </c:pt>
                <c:pt idx="9">
                  <c:v>7</c:v>
                </c:pt>
                <c:pt idx="10">
                  <c:v>3</c:v>
                </c:pt>
              </c:numCache>
            </c:numRef>
          </c:val>
        </c:ser>
        <c:dLbls>
          <c:showLegendKey val="0"/>
          <c:showVal val="1"/>
          <c:showCatName val="0"/>
          <c:showSerName val="0"/>
          <c:showPercent val="0"/>
          <c:showBubbleSize val="0"/>
        </c:dLbls>
        <c:gapWidth val="154"/>
        <c:axId val="1341136703"/>
        <c:axId val="1341132959"/>
      </c:barChart>
      <c:catAx>
        <c:axId val="1341136703"/>
        <c:scaling>
          <c:orientation val="minMax"/>
        </c:scaling>
        <c:delete val="0"/>
        <c:axPos val="l"/>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200" b="1" i="0" u="none" strike="noStrike" kern="1200" cap="all" spc="150" normalizeH="0" baseline="0">
                <a:solidFill>
                  <a:schemeClr val="lt1"/>
                </a:solidFill>
                <a:latin typeface="Times New Roman" panose="02020603050405020304" pitchFamily="18" charset="0"/>
                <a:ea typeface="+mn-ea"/>
                <a:cs typeface="Times New Roman" panose="02020603050405020304" pitchFamily="18" charset="0"/>
              </a:defRPr>
            </a:pPr>
          </a:p>
        </c:txPr>
        <c:crossAx val="1341132959"/>
        <c:crosses val="autoZero"/>
        <c:auto val="1"/>
        <c:lblAlgn val="ctr"/>
        <c:lblOffset val="100"/>
        <c:noMultiLvlLbl val="0"/>
      </c:catAx>
      <c:valAx>
        <c:axId val="1341132959"/>
        <c:scaling>
          <c:orientation val="minMax"/>
          <c:max val="60"/>
          <c:min val="0"/>
        </c:scaling>
        <c:delete val="0"/>
        <c:axPos val="b"/>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en-US" sz="1200" b="1" i="0" u="none" strike="noStrike" kern="1200" baseline="0">
                <a:solidFill>
                  <a:schemeClr val="lt1"/>
                </a:solidFill>
                <a:latin typeface="Times New Roman" panose="02020603050405020304" pitchFamily="18" charset="0"/>
                <a:ea typeface="+mn-ea"/>
                <a:cs typeface="Times New Roman" panose="02020603050405020304" pitchFamily="18" charset="0"/>
              </a:defRPr>
            </a:pPr>
          </a:p>
        </c:txPr>
        <c:crossAx val="1341136703"/>
        <c:crosses val="autoZero"/>
        <c:crossBetween val="between"/>
      </c:valAx>
      <c:spPr>
        <a:noFill/>
        <a:ln>
          <a:noFill/>
        </a:ln>
        <a:effectLst/>
      </c:spPr>
    </c:plotArea>
    <c:plotVisOnly val="1"/>
    <c:dispBlanksAs val="gap"/>
    <c:showDLblsOverMax val="0"/>
  </c:chart>
  <c:spPr>
    <a:solidFill>
      <a:schemeClr val="accent3"/>
    </a:solidFill>
    <a:ln w="9525" cap="flat" cmpd="sng" algn="ctr">
      <a:solidFill>
        <a:schemeClr val="accent3"/>
      </a:solidFill>
      <a:round/>
    </a:ln>
    <a:effectLst/>
  </c:spPr>
  <c:txPr>
    <a:bodyPr/>
    <a:lstStyle/>
    <a:p>
      <a:pPr>
        <a:defRPr lang="en-US"/>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6">
  <a:schemeClr val="accent3"/>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5"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5"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5" kern="1200"/>
  </cs:dataLabel>
  <cs:dataLabelCallout>
    <cs:lnRef idx="0"/>
    <cs:fillRef idx="0"/>
    <cs:effectRef idx="0"/>
    <cs:fontRef idx="minor">
      <a:schemeClr val="dk1">
        <a:lumMod val="65000"/>
        <a:lumOff val="35000"/>
      </a:schemeClr>
    </cs:fontRef>
    <cs:spPr>
      <a:solidFill>
        <a:schemeClr val="lt1"/>
      </a:solidFill>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5"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5"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5"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3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5"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5"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5"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5"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5"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5"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5"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5"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5"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lt1"/>
    </cs:fontRef>
    <cs:defRPr sz="1065"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302">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5">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1EED7-9CB3-4484-89DE-A1A0B5C225C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5BE0AF-2BF9-48D8-B5F7-4AE842910005}"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5BE0AF-2BF9-48D8-B5F7-4AE842910005}"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6CE2AAC1-BA9E-47B4-BEE2-4DC1A4B40DE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6CE2AAC1-BA9E-47B4-BEE2-4DC1A4B40DE0}"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7" name="Date Placeholder 4"/>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CE2AAC1-BA9E-47B4-BEE2-4DC1A4B40DE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CE2AAC1-BA9E-47B4-BEE2-4DC1A4B40DE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endParaRPr lang="en-US"/>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endParaRPr lang="en-US" dirty="0"/>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CE2AAC1-BA9E-47B4-BEE2-4DC1A4B40DE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1168DE-D848-4CD4-B89E-2AC99B496467}"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4.png"/><Relationship Id="rId20" Type="http://schemas.openxmlformats.org/officeDocument/2006/relationships/image" Target="../media/image3.png"/><Relationship Id="rId2" Type="http://schemas.openxmlformats.org/officeDocument/2006/relationships/slideLayout" Target="../slideLayouts/slideLayout2.xml"/><Relationship Id="rId19" Type="http://schemas.openxmlformats.org/officeDocument/2006/relationships/image" Target="../media/image2.png"/><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8">
            <a:extLst>
              <a:ext uri="{28A0092B-C50C-407E-A947-70E740481C1C}">
                <a14:useLocalDpi xmlns:a14="http://schemas.microsoft.com/office/drawing/2010/main" val="0"/>
              </a:ext>
            </a:extLst>
          </a:blip>
          <a:srcRect l="3613"/>
          <a:stretch>
            <a:fillRect/>
          </a:stretch>
        </p:blipFill>
        <p:spPr>
          <a:xfrm>
            <a:off x="0" y="2669685"/>
            <a:ext cx="4037012" cy="4188315"/>
          </a:xfrm>
          <a:prstGeom prst="rect">
            <a:avLst/>
          </a:prstGeom>
        </p:spPr>
      </p:pic>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l="35640"/>
          <a:stretch>
            <a:fill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0">
            <a:extLst>
              <a:ext uri="{28A0092B-C50C-407E-A947-70E740481C1C}">
                <a14:useLocalDpi xmlns:a14="http://schemas.microsoft.com/office/drawing/2010/main" val="0"/>
              </a:ext>
            </a:extLst>
          </a:blip>
          <a:srcRect t="28813"/>
          <a:stretch>
            <a:fillRect/>
          </a:stretch>
        </p:blipFill>
        <p:spPr>
          <a:xfrm>
            <a:off x="7999412" y="0"/>
            <a:ext cx="1603387" cy="1141407"/>
          </a:xfrm>
          <a:prstGeom prst="rect">
            <a:avLst/>
          </a:prstGeom>
        </p:spPr>
      </p:pic>
      <p:pic>
        <p:nvPicPr>
          <p:cNvPr id="10" name="Picture 9"/>
          <p:cNvPicPr>
            <a:picLocks noChangeAspect="1"/>
          </p:cNvPicPr>
          <p:nvPr/>
        </p:nvPicPr>
        <p:blipFill rotWithShape="1">
          <a:blip r:embed="rId21">
            <a:extLst>
              <a:ext uri="{28A0092B-C50C-407E-A947-70E740481C1C}">
                <a14:useLocalDpi xmlns:a14="http://schemas.microsoft.com/office/drawing/2010/main" val="0"/>
              </a:ext>
            </a:extLst>
          </a:blip>
          <a:srcRect b="23320"/>
          <a:stretch>
            <a:fill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CE2AAC1-BA9E-47B4-BEE2-4DC1A4B40DE0}" type="datetimeFigureOut">
              <a:rPr lang="en-US" smtClean="0"/>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A1168DE-D848-4CD4-B89E-2AC99B496467}" type="slidenum">
              <a:rPr lang="en-US" smtClean="0"/>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7.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495" y="1231586"/>
            <a:ext cx="8937009" cy="1330657"/>
          </a:xfrm>
        </p:spPr>
        <p:txBody>
          <a:bodyPr>
            <a:noAutofit/>
          </a:bodyPr>
          <a:lstStyle/>
          <a:p>
            <a:pPr marL="0" marR="0" algn="ctr">
              <a:lnSpc>
                <a:spcPct val="107000"/>
              </a:lnSpc>
              <a:spcBef>
                <a:spcPts val="0"/>
              </a:spcBef>
              <a:spcAft>
                <a:spcPts val="200"/>
              </a:spcAft>
            </a:pP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An Assessment</a:t>
            </a:r>
            <a:br>
              <a:rPr lang="en-US" sz="2600" dirty="0">
                <a:effectLst/>
                <a:latin typeface="Times New Roman" panose="02020603050405020304" pitchFamily="18" charset="0"/>
                <a:ea typeface="Calibri" panose="020F0502020204030204" pitchFamily="34" charset="0"/>
                <a:cs typeface="Times New Roman" panose="02020603050405020304" pitchFamily="18" charset="0"/>
              </a:rPr>
            </a:b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on</a:t>
            </a:r>
            <a:br>
              <a:rPr lang="en-US" sz="2600" dirty="0">
                <a:effectLst/>
                <a:latin typeface="Times New Roman" panose="02020603050405020304" pitchFamily="18" charset="0"/>
                <a:ea typeface="Calibri" panose="020F0502020204030204" pitchFamily="34" charset="0"/>
                <a:cs typeface="Times New Roman" panose="02020603050405020304" pitchFamily="18" charset="0"/>
              </a:rPr>
            </a:br>
            <a:r>
              <a:rPr lang="en-US" sz="2600" b="1" dirty="0">
                <a:effectLst/>
                <a:latin typeface="Times New Roman" panose="02020603050405020304" pitchFamily="18" charset="0"/>
                <a:ea typeface="Calibri" panose="020F0502020204030204" pitchFamily="34" charset="0"/>
                <a:cs typeface="Times New Roman" panose="02020603050405020304" pitchFamily="18" charset="0"/>
              </a:rPr>
              <a:t>Dispute Resolution (Municipal Areas) Boards Act, 2004.</a:t>
            </a:r>
            <a:endParaRPr lang="en-US" sz="2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06387" y="2463421"/>
            <a:ext cx="8701758" cy="3928143"/>
          </a:xfrm>
        </p:spPr>
        <p:txBody>
          <a:bodyPr>
            <a:normAutofit/>
          </a:bodyPr>
          <a:lstStyle/>
          <a:p>
            <a:pPr marL="0" marR="0" algn="ctr">
              <a:spcBef>
                <a:spcPts val="0"/>
              </a:spcBef>
              <a:spcAft>
                <a:spcPts val="800"/>
              </a:spcAft>
            </a:pPr>
            <a:endParaRPr lang="en-US" sz="2400" u="sng" dirty="0">
              <a:effectLst/>
              <a:latin typeface="Times New Roman" panose="02020603050405020304" pitchFamily="18" charset="0"/>
              <a:ea typeface="Calibri" panose="020F0502020204030204" pitchFamily="34" charset="0"/>
              <a:cs typeface="Vrinda" panose="020B0502040204020203" pitchFamily="34" charset="0"/>
            </a:endParaRPr>
          </a:p>
          <a:p>
            <a:pPr marL="0" marR="0" algn="ctr">
              <a:spcBef>
                <a:spcPts val="0"/>
              </a:spcBef>
              <a:spcAft>
                <a:spcPts val="800"/>
              </a:spcAft>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Md. Abdul </a:t>
            </a:r>
            <a:r>
              <a:rPr lang="en-US" sz="2400" b="1" dirty="0" err="1">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Khaleque</a:t>
            </a:r>
            <a:endPar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800"/>
              </a:spcAft>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Deputy Secretary (Joint Director)</a:t>
            </a:r>
            <a:endPar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800"/>
              </a:spcAft>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National Institute of Local Government (NILG</a:t>
            </a:r>
            <a:r>
              <a:rPr lang="en-US" sz="2400" b="1" dirty="0" smtClean="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b="1" dirty="0" smtClean="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800"/>
              </a:spcAft>
            </a:pPr>
            <a:r>
              <a:rPr lang="en-US" sz="2400" b="1" dirty="0" smtClean="0">
                <a:solidFill>
                  <a:schemeClr val="accent3"/>
                </a:solidFill>
                <a:latin typeface="Times New Roman" panose="02020603050405020304" pitchFamily="18" charset="0"/>
                <a:ea typeface="Calibri" panose="020F0502020204030204" pitchFamily="34" charset="0"/>
                <a:cs typeface="Times New Roman" panose="02020603050405020304" pitchFamily="18" charset="0"/>
              </a:rPr>
              <a:t>Roll - 106</a:t>
            </a:r>
            <a:endPar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spcBef>
                <a:spcPts val="0"/>
              </a:spcBef>
              <a:spcAft>
                <a:spcPts val="800"/>
              </a:spcAft>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137</a:t>
            </a:r>
            <a:r>
              <a:rPr lang="en-US" sz="2400" b="1" baseline="30000"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th</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ACAD, BPATC</a:t>
            </a:r>
            <a:r>
              <a:rPr lang="en-US" sz="22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8967" y="682283"/>
            <a:ext cx="4734066" cy="735466"/>
          </a:xfrm>
        </p:spPr>
        <p:txBody>
          <a:bodyPr>
            <a:noAutofit/>
          </a:bodyPr>
          <a:lstStyle/>
          <a:p>
            <a:pPr algn="ctr"/>
            <a:r>
              <a:rPr lang="en-US" sz="2800" b="1" u="sng" dirty="0">
                <a:solidFill>
                  <a:srgbClr val="F7DFF6"/>
                </a:solidFill>
                <a:effectLst/>
                <a:latin typeface="Times New Roman" panose="02020603050405020304" pitchFamily="18" charset="0"/>
                <a:ea typeface="Calibri" panose="020F0502020204030204" pitchFamily="34" charset="0"/>
                <a:cs typeface="Times New Roman" panose="02020603050405020304" pitchFamily="18" charset="0"/>
              </a:rPr>
              <a:t>Abstract </a:t>
            </a:r>
            <a:r>
              <a:rPr lang="en-US" sz="2800" b="1" u="sng" dirty="0" smtClean="0">
                <a:solidFill>
                  <a:srgbClr val="F7DFF6"/>
                </a:solidFill>
                <a:effectLst/>
                <a:latin typeface="Times New Roman" panose="02020603050405020304" pitchFamily="18" charset="0"/>
                <a:ea typeface="Calibri" panose="020F0502020204030204" pitchFamily="34" charset="0"/>
                <a:cs typeface="Times New Roman" panose="02020603050405020304" pitchFamily="18" charset="0"/>
              </a:rPr>
              <a:t>and Key </a:t>
            </a:r>
            <a:r>
              <a:rPr lang="en-US" sz="2800" b="1" u="sng" dirty="0">
                <a:solidFill>
                  <a:srgbClr val="F7DFF6"/>
                </a:solidFill>
                <a:effectLst/>
                <a:latin typeface="Times New Roman" panose="02020603050405020304" pitchFamily="18" charset="0"/>
                <a:ea typeface="Calibri" panose="020F0502020204030204" pitchFamily="34" charset="0"/>
                <a:cs typeface="Times New Roman" panose="02020603050405020304" pitchFamily="18" charset="0"/>
              </a:rPr>
              <a:t>Words</a:t>
            </a:r>
            <a:endParaRPr lang="en-US" sz="2800" u="sng" dirty="0">
              <a:solidFill>
                <a:srgbClr val="F7DFF6"/>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47457" y="1639765"/>
            <a:ext cx="10097086" cy="5084308"/>
          </a:xfrm>
        </p:spPr>
        <p:txBody>
          <a:bodyPr>
            <a:noAutofit/>
          </a:bodyPr>
          <a:lstStyle/>
          <a:p>
            <a:pPr marL="0" indent="0" algn="just">
              <a:spcBef>
                <a:spcPts val="0"/>
              </a:spcBef>
              <a:spcAft>
                <a:spcPts val="600"/>
              </a:spcAft>
              <a:buNone/>
            </a:pPr>
            <a:r>
              <a:rPr lang="en-US" sz="2400" dirty="0">
                <a:effectLst/>
                <a:latin typeface="Times New Roman" panose="02020603050405020304" pitchFamily="18" charset="0"/>
                <a:ea typeface="Calibri" panose="020F0502020204030204" pitchFamily="34" charset="0"/>
              </a:rPr>
              <a:t>From the beginning of people living in groups, the question of rights is the origin of society and state thought free of exploitation and deprivation. It is one of the responsibilities of the state to ensure that every citizen gets justice in the state administration. This system exists in Union Parishads and </a:t>
            </a:r>
            <a:r>
              <a:rPr lang="en-US" sz="2400" dirty="0" smtClean="0">
                <a:effectLst/>
                <a:latin typeface="Times New Roman" panose="02020603050405020304" pitchFamily="18" charset="0"/>
                <a:ea typeface="Calibri" panose="020F0502020204030204" pitchFamily="34" charset="0"/>
              </a:rPr>
              <a:t>Municipalities </a:t>
            </a:r>
            <a:r>
              <a:rPr lang="en-US" sz="2400" dirty="0">
                <a:effectLst/>
                <a:latin typeface="Times New Roman" panose="02020603050405020304" pitchFamily="18" charset="0"/>
                <a:ea typeface="Calibri" panose="020F0502020204030204" pitchFamily="34" charset="0"/>
              </a:rPr>
              <a:t>for resolution of minor disputes/crimes along with Judiciary Division to ensure justice. </a:t>
            </a:r>
            <a:r>
              <a:rPr lang="en-US" sz="2400" dirty="0">
                <a:solidFill>
                  <a:srgbClr val="FFFF00"/>
                </a:solidFill>
                <a:effectLst/>
                <a:latin typeface="Times New Roman" panose="02020603050405020304" pitchFamily="18" charset="0"/>
                <a:ea typeface="Calibri" panose="020F0502020204030204" pitchFamily="34" charset="0"/>
              </a:rPr>
              <a:t>There is a Dispute Resolution (Municipal Area) Board Act, 2004 for each Municipal to provide the Municipal residents with the expected judicial services. But due to the ignorance of the citizens and public representatives about the said act, lack of proper training of the public representatives about the judicial procedure, insufficient judicial jurisdiction in the current context, disinterested and opposing parties not obeying the court, lack of </a:t>
            </a:r>
            <a:r>
              <a:rPr lang="en-US" sz="2400" dirty="0" smtClean="0">
                <a:solidFill>
                  <a:srgbClr val="FFFF00"/>
                </a:solidFill>
                <a:effectLst/>
                <a:latin typeface="Times New Roman" panose="02020603050405020304" pitchFamily="18" charset="0"/>
                <a:ea typeface="Calibri" panose="020F0502020204030204" pitchFamily="34" charset="0"/>
              </a:rPr>
              <a:t>transparency and accountability</a:t>
            </a:r>
            <a:r>
              <a:rPr lang="en-US" sz="2400" dirty="0">
                <a:solidFill>
                  <a:srgbClr val="FFFF00"/>
                </a:solidFill>
                <a:effectLst/>
                <a:latin typeface="Times New Roman" panose="02020603050405020304" pitchFamily="18" charset="0"/>
                <a:ea typeface="Calibri" panose="020F0502020204030204" pitchFamily="34" charset="0"/>
              </a:rPr>
              <a:t>, lack of mention about the person responsible for preserving the related documents etc</a:t>
            </a:r>
            <a:r>
              <a:rPr lang="en-US" sz="2400" dirty="0">
                <a:effectLst/>
                <a:latin typeface="Times New Roman" panose="02020603050405020304" pitchFamily="18" charset="0"/>
                <a:ea typeface="Calibri" panose="020F0502020204030204" pitchFamily="34" charset="0"/>
              </a:rPr>
              <a:t>.</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3" y="693484"/>
            <a:ext cx="2911476" cy="911552"/>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9075" y="1605035"/>
            <a:ext cx="9746563" cy="4620274"/>
          </a:xfrm>
        </p:spPr>
        <p:txBody>
          <a:bodyPr>
            <a:noAutofit/>
          </a:bodyPr>
          <a:lstStyle/>
          <a:p>
            <a:pPr marL="0" indent="0" algn="just">
              <a:buNone/>
            </a:pPr>
            <a:r>
              <a:rPr lang="en-US" sz="2400" dirty="0">
                <a:effectLst/>
                <a:latin typeface="Times New Roman" panose="02020603050405020304" pitchFamily="18" charset="0"/>
                <a:ea typeface="Calibri" panose="020F0502020204030204" pitchFamily="34" charset="0"/>
              </a:rPr>
              <a:t>Municipal citizens are deprived of getting desired services. In order to play a helpful role in getting better justice to the citizens from the struggle of deprivation</a:t>
            </a:r>
            <a:r>
              <a:rPr lang="en-US" sz="2400" dirty="0">
                <a:solidFill>
                  <a:srgbClr val="FFFF00"/>
                </a:solidFill>
                <a:effectLst/>
                <a:latin typeface="Times New Roman" panose="02020603050405020304" pitchFamily="18" charset="0"/>
                <a:ea typeface="Calibri" panose="020F0502020204030204" pitchFamily="34" charset="0"/>
              </a:rPr>
              <a:t>, the research was conducted through structured and open-ended questionnaire, focus group discussions(FGD), interviews, and interviewed ordinary citizens, public representatives, Municipal officials of Municipal and </a:t>
            </a:r>
            <a:r>
              <a:rPr lang="en-US" sz="2400" dirty="0" smtClean="0">
                <a:solidFill>
                  <a:srgbClr val="FFFF00"/>
                </a:solidFill>
                <a:effectLst/>
                <a:latin typeface="Times New Roman" panose="02020603050405020304" pitchFamily="18" charset="0"/>
                <a:ea typeface="Calibri" panose="020F0502020204030204" pitchFamily="34" charset="0"/>
              </a:rPr>
              <a:t>employees, </a:t>
            </a:r>
            <a:r>
              <a:rPr lang="en-US" sz="2400" dirty="0" err="1" smtClean="0">
                <a:solidFill>
                  <a:srgbClr val="FFFF00"/>
                </a:solidFill>
                <a:effectLst/>
                <a:latin typeface="Times New Roman" panose="02020603050405020304" pitchFamily="18" charset="0"/>
                <a:ea typeface="Calibri" panose="020F0502020204030204" pitchFamily="34" charset="0"/>
              </a:rPr>
              <a:t>Upazila</a:t>
            </a:r>
            <a:r>
              <a:rPr lang="en-US" sz="2400" dirty="0" smtClean="0">
                <a:solidFill>
                  <a:srgbClr val="FFFF00"/>
                </a:solidFill>
                <a:latin typeface="Times New Roman" panose="02020603050405020304" pitchFamily="18" charset="0"/>
                <a:ea typeface="Calibri" panose="020F0502020204030204" pitchFamily="34" charset="0"/>
              </a:rPr>
              <a:t> </a:t>
            </a:r>
            <a:r>
              <a:rPr lang="en-US" sz="2400" dirty="0" err="1" smtClean="0">
                <a:solidFill>
                  <a:srgbClr val="FFFF00"/>
                </a:solidFill>
                <a:latin typeface="Times New Roman" panose="02020603050405020304" pitchFamily="18" charset="0"/>
                <a:ea typeface="Calibri" panose="020F0502020204030204" pitchFamily="34" charset="0"/>
              </a:rPr>
              <a:t>Nirbahi</a:t>
            </a:r>
            <a:r>
              <a:rPr lang="en-US" sz="2400" dirty="0" smtClean="0">
                <a:solidFill>
                  <a:srgbClr val="FFFF00"/>
                </a:solidFill>
                <a:effectLst/>
                <a:latin typeface="Times New Roman" panose="02020603050405020304" pitchFamily="18" charset="0"/>
                <a:ea typeface="Calibri" panose="020F0502020204030204" pitchFamily="34" charset="0"/>
              </a:rPr>
              <a:t> </a:t>
            </a:r>
            <a:r>
              <a:rPr lang="en-US" sz="2400" dirty="0">
                <a:solidFill>
                  <a:srgbClr val="FFFF00"/>
                </a:solidFill>
                <a:effectLst/>
                <a:latin typeface="Times New Roman" panose="02020603050405020304" pitchFamily="18" charset="0"/>
                <a:ea typeface="Calibri" panose="020F0502020204030204" pitchFamily="34" charset="0"/>
              </a:rPr>
              <a:t>officers, local government Division officials including </a:t>
            </a:r>
            <a:r>
              <a:rPr lang="en-US" sz="2400" dirty="0" smtClean="0">
                <a:solidFill>
                  <a:srgbClr val="FFFF00"/>
                </a:solidFill>
                <a:effectLst/>
                <a:latin typeface="Times New Roman" panose="02020603050405020304" pitchFamily="18" charset="0"/>
                <a:ea typeface="Calibri" panose="020F0502020204030204" pitchFamily="34" charset="0"/>
              </a:rPr>
              <a:t>DDLG</a:t>
            </a:r>
            <a:r>
              <a:rPr lang="en-US" sz="2400" dirty="0" smtClean="0">
                <a:effectLst/>
                <a:latin typeface="Times New Roman" panose="02020603050405020304" pitchFamily="18" charset="0"/>
                <a:ea typeface="Calibri" panose="020F0502020204030204" pitchFamily="34" charset="0"/>
              </a:rPr>
              <a:t>. </a:t>
            </a:r>
            <a:r>
              <a:rPr lang="en-US" sz="2400" dirty="0" smtClean="0">
                <a:solidFill>
                  <a:srgbClr val="FFFF00"/>
                </a:solidFill>
                <a:effectLst/>
                <a:latin typeface="Times New Roman" panose="02020603050405020304" pitchFamily="18" charset="0"/>
                <a:ea typeface="Calibri" panose="020F0502020204030204" pitchFamily="34" charset="0"/>
              </a:rPr>
              <a:t>Based </a:t>
            </a:r>
            <a:r>
              <a:rPr lang="en-US" sz="2400" dirty="0">
                <a:solidFill>
                  <a:srgbClr val="FFFF00"/>
                </a:solidFill>
                <a:effectLst/>
                <a:latin typeface="Times New Roman" panose="02020603050405020304" pitchFamily="18" charset="0"/>
                <a:ea typeface="Calibri" panose="020F0502020204030204" pitchFamily="34" charset="0"/>
              </a:rPr>
              <a:t>on the collected data, FGD and interviewees some recommendations were formulated. Pursuant to the said recommendations, if the Dispute Resolution (Municipal Areas) Board Act is amended in the light of the Local Government(Municipal) Act, 2009, the effectiveness of this Act will be enhance</a:t>
            </a:r>
            <a:r>
              <a:rPr lang="en-US" sz="2400" dirty="0">
                <a:effectLst/>
                <a:latin typeface="Times New Roman" panose="02020603050405020304" pitchFamily="18" charset="0"/>
                <a:ea typeface="Calibri" panose="020F0502020204030204" pitchFamily="34" charset="0"/>
              </a:rPr>
              <a:t>d. Above all, it is believed that the Municipal will get the desired judicial service.</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6612" y="612402"/>
            <a:ext cx="2854326" cy="475970"/>
          </a:xfrm>
        </p:spPr>
        <p:txBody>
          <a:bodyPr/>
          <a:lstStyle/>
          <a:p>
            <a:pPr algn="ctr"/>
            <a:r>
              <a:rPr lang="en-US" sz="3200" b="1" u="sng" dirty="0">
                <a:effectLst/>
                <a:latin typeface="Times New Roman" panose="02020603050405020304" pitchFamily="18" charset="0"/>
                <a:ea typeface="Calibri" panose="020F0502020204030204" pitchFamily="34" charset="0"/>
              </a:rPr>
              <a:t>Introduction</a:t>
            </a:r>
            <a:endParaRPr lang="en-US" sz="3200" u="sng" dirty="0"/>
          </a:p>
        </p:txBody>
      </p:sp>
      <p:sp>
        <p:nvSpPr>
          <p:cNvPr id="3" name="Content Placeholder 2"/>
          <p:cNvSpPr>
            <a:spLocks noGrp="1"/>
          </p:cNvSpPr>
          <p:nvPr>
            <p:ph idx="1"/>
          </p:nvPr>
        </p:nvSpPr>
        <p:spPr>
          <a:xfrm>
            <a:off x="1103312" y="1574147"/>
            <a:ext cx="9940926" cy="4614217"/>
          </a:xfrm>
        </p:spPr>
        <p:txBody>
          <a:bodyPr>
            <a:normAutofit/>
          </a:bodyPr>
          <a:lstStyle/>
          <a:p>
            <a:pPr marL="0" indent="0" algn="just">
              <a:buNone/>
            </a:pPr>
            <a:r>
              <a:rPr lang="en-US" sz="2600" dirty="0">
                <a:solidFill>
                  <a:srgbClr val="FFFF00"/>
                </a:solidFill>
                <a:effectLst/>
                <a:latin typeface="Times New Roman" panose="02020603050405020304" pitchFamily="18" charset="0"/>
                <a:ea typeface="Calibri" panose="020F0502020204030204" pitchFamily="34" charset="0"/>
                <a:cs typeface="Vrinda" panose="020B0502040204020203" pitchFamily="34" charset="0"/>
              </a:rPr>
              <a:t>The concept of rights has existed since ancient times. From the question of rights arises the idea of ​​society and state free from exploitation and deprivation.</a:t>
            </a:r>
            <a:r>
              <a:rPr lang="en-US" sz="2600" dirty="0">
                <a:effectLst/>
                <a:latin typeface="Times New Roman" panose="02020603050405020304" pitchFamily="18" charset="0"/>
                <a:ea typeface="Calibri" panose="020F0502020204030204" pitchFamily="34" charset="0"/>
                <a:cs typeface="Vrinda" panose="020B0502040204020203" pitchFamily="34" charset="0"/>
              </a:rPr>
              <a:t> In a welfare state system, the duty of the state is to preserve and implement the rights of the people and to ensure that any citizen's rights are violated and that they have access to legal remedies. If the rights of any person are violated in the state, that person's right to be tried according to the prevailing acts of that country is universally recognized. </a:t>
            </a:r>
            <a:r>
              <a:rPr lang="en-US" sz="2600" dirty="0">
                <a:solidFill>
                  <a:srgbClr val="FFFF00"/>
                </a:solidFill>
                <a:effectLst/>
                <a:latin typeface="Times New Roman" panose="02020603050405020304" pitchFamily="18" charset="0"/>
                <a:ea typeface="Calibri" panose="020F0502020204030204" pitchFamily="34" charset="0"/>
                <a:cs typeface="Vrinda" panose="020B0502040204020203" pitchFamily="34" charset="0"/>
              </a:rPr>
              <a:t>In today's world, the establishment of justice is one of the issues that other organizations including the United Nations are working on. If there is no justice in the society, all the achievements become </a:t>
            </a:r>
            <a:r>
              <a:rPr lang="en-US" sz="2600" dirty="0" smtClean="0">
                <a:solidFill>
                  <a:srgbClr val="FFFF00"/>
                </a:solidFill>
                <a:effectLst/>
                <a:latin typeface="Times New Roman" panose="02020603050405020304" pitchFamily="18" charset="0"/>
                <a:ea typeface="Calibri" panose="020F0502020204030204" pitchFamily="34" charset="0"/>
                <a:cs typeface="Vrinda" panose="020B0502040204020203" pitchFamily="34" charset="0"/>
              </a:rPr>
              <a:t>dusty.</a:t>
            </a:r>
            <a:endParaRPr lang="en-US" sz="2600" dirty="0" smtClean="0">
              <a:solidFill>
                <a:srgbClr val="FFFF00"/>
              </a:solidFill>
              <a:effectLst/>
              <a:latin typeface="Times New Roman" panose="02020603050405020304" pitchFamily="18" charset="0"/>
              <a:ea typeface="Calibri" panose="020F0502020204030204" pitchFamily="34" charset="0"/>
              <a:cs typeface="Vrinda" panose="020B0502040204020203"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678798"/>
            <a:ext cx="3406165" cy="833157"/>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4400" b="1" dirty="0">
                <a:latin typeface="Times New Roman" panose="02020603050405020304" pitchFamily="18" charset="0"/>
                <a:cs typeface="Times New Roman" panose="02020603050405020304" pitchFamily="18" charset="0"/>
              </a:rPr>
              <a:t>……</a:t>
            </a:r>
            <a:endParaRPr lang="en-US" dirty="0"/>
          </a:p>
        </p:txBody>
      </p:sp>
      <p:sp>
        <p:nvSpPr>
          <p:cNvPr id="3" name="Content Placeholder 2"/>
          <p:cNvSpPr>
            <a:spLocks noGrp="1"/>
          </p:cNvSpPr>
          <p:nvPr>
            <p:ph idx="1"/>
          </p:nvPr>
        </p:nvSpPr>
        <p:spPr>
          <a:xfrm>
            <a:off x="1103312" y="1983721"/>
            <a:ext cx="9998076" cy="4195481"/>
          </a:xfrm>
        </p:spPr>
        <p:txBody>
          <a:bodyPr>
            <a:normAutofit/>
          </a:bodyPr>
          <a:lstStyle/>
          <a:p>
            <a:pPr marL="0" indent="0" algn="just">
              <a:buNone/>
            </a:pPr>
            <a:r>
              <a:rPr lang="en-US" sz="2800" dirty="0">
                <a:latin typeface="Times New Roman" panose="02020603050405020304" pitchFamily="18" charset="0"/>
                <a:ea typeface="Calibri" panose="020F0502020204030204" pitchFamily="34" charset="0"/>
                <a:cs typeface="Vrinda" panose="020B0502040204020203" pitchFamily="34" charset="0"/>
              </a:rPr>
              <a:t>It is one of the responsibilities of the state to ensure equal access of every citizen to the state administration and to ensure unhindered enjoyment of rights According </a:t>
            </a:r>
            <a:r>
              <a:rPr lang="en-US" sz="2800" dirty="0">
                <a:effectLst/>
                <a:latin typeface="Times New Roman" panose="02020603050405020304" pitchFamily="18" charset="0"/>
                <a:ea typeface="Calibri" panose="020F0502020204030204" pitchFamily="34" charset="0"/>
                <a:cs typeface="Vrinda" panose="020B0502040204020203" pitchFamily="34" charset="0"/>
              </a:rPr>
              <a:t>to the Commonwealth of Independent States Conventions on Human Rights and Fundamental Freedoms 1995, every person is equal in the judicial process and everyone is entitled to justice within a reasonable time in an independent and impartial court. This means that international act recognizes the provision of legal aid for the attainment of justice and states will take necessary measures to implement these provisions.</a:t>
            </a:r>
            <a:endParaRPr lang="en-US" sz="2800" dirty="0">
              <a:effectLst/>
              <a:latin typeface="Calibri" panose="020F0502020204030204" pitchFamily="34" charset="0"/>
              <a:ea typeface="Calibri" panose="020F0502020204030204" pitchFamily="34" charset="0"/>
              <a:cs typeface="Vrinda" panose="020B0502040204020203"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4268" y="238618"/>
            <a:ext cx="7383464" cy="747432"/>
          </a:xfrm>
        </p:spPr>
        <p:txBody>
          <a:bodyPr/>
          <a:lstStyle/>
          <a:p>
            <a:pPr algn="ctr"/>
            <a:r>
              <a:rPr lang="en-US" sz="2800" b="1" u="sng" dirty="0">
                <a:effectLst/>
                <a:latin typeface="Times New Roman" panose="02020603050405020304" pitchFamily="18" charset="0"/>
                <a:ea typeface="Calibri" panose="020F0502020204030204" pitchFamily="34" charset="0"/>
              </a:rPr>
              <a:t>Background and Research Problems</a:t>
            </a:r>
            <a:endParaRPr lang="en-US" sz="5400" u="sng" dirty="0"/>
          </a:p>
        </p:txBody>
      </p:sp>
      <p:sp>
        <p:nvSpPr>
          <p:cNvPr id="3" name="Content Placeholder 2"/>
          <p:cNvSpPr>
            <a:spLocks noGrp="1"/>
          </p:cNvSpPr>
          <p:nvPr>
            <p:ph idx="1"/>
          </p:nvPr>
        </p:nvSpPr>
        <p:spPr>
          <a:xfrm>
            <a:off x="864826" y="1285077"/>
            <a:ext cx="9926638" cy="4955241"/>
          </a:xfrm>
        </p:spPr>
        <p:txBody>
          <a:bodyPr>
            <a:noAutofit/>
          </a:bodyPr>
          <a:lstStyle/>
          <a:p>
            <a:pPr marL="0" indent="0" algn="just">
              <a:buNone/>
            </a:pPr>
            <a:r>
              <a:rPr lang="en-US" sz="2800" dirty="0">
                <a:effectLst/>
                <a:latin typeface="Times New Roman" panose="02020603050405020304" pitchFamily="18" charset="0"/>
                <a:ea typeface="Calibri" panose="020F0502020204030204" pitchFamily="34" charset="0"/>
              </a:rPr>
              <a:t>Due to the socio-economic and political influence in the social system of Bangladesh, people's morals and social values ​​are decreasing day by day. The members of the Municipal dispute resolution board are also part of this society and their understanding of act and justice is </a:t>
            </a:r>
            <a:r>
              <a:rPr lang="en-US" sz="2800" dirty="0" smtClean="0">
                <a:effectLst/>
                <a:latin typeface="Times New Roman" panose="02020603050405020304" pitchFamily="18" charset="0"/>
                <a:ea typeface="Calibri" panose="020F0502020204030204" pitchFamily="34" charset="0"/>
              </a:rPr>
              <a:t>vague/dim. </a:t>
            </a:r>
            <a:r>
              <a:rPr lang="en-US" sz="2800" dirty="0">
                <a:effectLst/>
                <a:latin typeface="Times New Roman" panose="02020603050405020304" pitchFamily="18" charset="0"/>
                <a:ea typeface="Calibri" panose="020F0502020204030204" pitchFamily="34" charset="0"/>
              </a:rPr>
              <a:t>Also, the judicial financial jurisdiction of the Board is inadequate considering the current socio-economic </a:t>
            </a:r>
            <a:r>
              <a:rPr lang="en-US" sz="2800" dirty="0" smtClean="0">
                <a:effectLst/>
                <a:latin typeface="Times New Roman" panose="02020603050405020304" pitchFamily="18" charset="0"/>
                <a:ea typeface="Calibri" panose="020F0502020204030204" pitchFamily="34" charset="0"/>
              </a:rPr>
              <a:t>context. </a:t>
            </a:r>
            <a:r>
              <a:rPr lang="en-US" sz="2800" dirty="0" smtClean="0">
                <a:solidFill>
                  <a:srgbClr val="FFFF00"/>
                </a:solidFill>
                <a:effectLst/>
                <a:latin typeface="Times New Roman" panose="02020603050405020304" pitchFamily="18" charset="0"/>
                <a:ea typeface="Calibri" panose="020F0502020204030204" pitchFamily="34" charset="0"/>
              </a:rPr>
              <a:t>Dispute </a:t>
            </a:r>
            <a:r>
              <a:rPr lang="en-US" sz="2800" dirty="0">
                <a:solidFill>
                  <a:srgbClr val="FFFF00"/>
                </a:solidFill>
                <a:effectLst/>
                <a:latin typeface="Times New Roman" panose="02020603050405020304" pitchFamily="18" charset="0"/>
                <a:ea typeface="Calibri" panose="020F0502020204030204" pitchFamily="34" charset="0"/>
              </a:rPr>
              <a:t>Resolution (Municipal Areas) Board Act, 2004 for resolution of disputes in Municipal Areas was originally framed in the background of the Municipal Ordinances Ordinance 1977 which is obsolete in terms of time. </a:t>
            </a:r>
            <a:r>
              <a:rPr lang="en-US" sz="2800" dirty="0" smtClean="0">
                <a:solidFill>
                  <a:srgbClr val="FFFF00"/>
                </a:solidFill>
                <a:effectLst/>
                <a:latin typeface="Times New Roman" panose="02020603050405020304" pitchFamily="18" charset="0"/>
                <a:ea typeface="Calibri" panose="020F0502020204030204" pitchFamily="34" charset="0"/>
              </a:rPr>
              <a:t>After </a:t>
            </a:r>
            <a:r>
              <a:rPr lang="en-US" sz="2800" dirty="0" err="1" smtClean="0">
                <a:solidFill>
                  <a:srgbClr val="FFFF00"/>
                </a:solidFill>
                <a:effectLst/>
                <a:latin typeface="Times New Roman" panose="02020603050405020304" pitchFamily="18" charset="0"/>
                <a:ea typeface="Calibri" panose="020F0502020204030204" pitchFamily="34" charset="0"/>
              </a:rPr>
              <a:t>anactment</a:t>
            </a:r>
            <a:r>
              <a:rPr lang="en-US" sz="2800" dirty="0" smtClean="0">
                <a:solidFill>
                  <a:srgbClr val="FFFF00"/>
                </a:solidFill>
                <a:effectLst/>
                <a:latin typeface="Times New Roman" panose="02020603050405020304" pitchFamily="18" charset="0"/>
                <a:ea typeface="Calibri" panose="020F0502020204030204" pitchFamily="34" charset="0"/>
              </a:rPr>
              <a:t> of Local Government(</a:t>
            </a:r>
            <a:r>
              <a:rPr lang="en-US" sz="2800" dirty="0" err="1" smtClean="0">
                <a:solidFill>
                  <a:srgbClr val="FFFF00"/>
                </a:solidFill>
                <a:effectLst/>
                <a:latin typeface="Times New Roman" panose="02020603050405020304" pitchFamily="18" charset="0"/>
                <a:ea typeface="Calibri" panose="020F0502020204030204" pitchFamily="34" charset="0"/>
              </a:rPr>
              <a:t>paurashava</a:t>
            </a:r>
            <a:r>
              <a:rPr lang="en-US" sz="2800" dirty="0" smtClean="0">
                <a:solidFill>
                  <a:srgbClr val="FFFF00"/>
                </a:solidFill>
                <a:effectLst/>
                <a:latin typeface="Times New Roman" panose="02020603050405020304" pitchFamily="18" charset="0"/>
                <a:ea typeface="Calibri" panose="020F0502020204030204" pitchFamily="34" charset="0"/>
              </a:rPr>
              <a:t>) act, 2009.</a:t>
            </a:r>
            <a:endParaRPr lang="en-US" sz="2800"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06536"/>
            <a:ext cx="9404723" cy="988155"/>
          </a:xfrm>
        </p:spPr>
        <p:txBody>
          <a:bodyPr/>
          <a:lstStyle/>
          <a:p>
            <a:r>
              <a:rPr lang="en-US" sz="3200" b="1" u="sng" dirty="0">
                <a:latin typeface="Times New Roman" panose="02020603050405020304" pitchFamily="18" charset="0"/>
                <a:ea typeface="Calibri" panose="020F0502020204030204" pitchFamily="34" charset="0"/>
              </a:rPr>
              <a:t>Background and Research Problems</a:t>
            </a:r>
            <a:endParaRPr lang="en-US" sz="3200" dirty="0"/>
          </a:p>
        </p:txBody>
      </p:sp>
      <p:sp>
        <p:nvSpPr>
          <p:cNvPr id="3" name="Rectangle 2"/>
          <p:cNvSpPr/>
          <p:nvPr/>
        </p:nvSpPr>
        <p:spPr>
          <a:xfrm>
            <a:off x="434109" y="2136339"/>
            <a:ext cx="10908146" cy="3107690"/>
          </a:xfrm>
          <a:prstGeom prst="rect">
            <a:avLst/>
          </a:prstGeom>
        </p:spPr>
        <p:txBody>
          <a:bodyPr wrap="square">
            <a:spAutoFit/>
          </a:bodyPr>
          <a:lstStyle/>
          <a:p>
            <a:pPr algn="just"/>
            <a:r>
              <a:rPr lang="en-US" sz="2800" dirty="0">
                <a:gradFill>
                  <a:gsLst>
                    <a:gs pos="0">
                      <a:srgbClr val="E30000"/>
                    </a:gs>
                    <a:gs pos="100000">
                      <a:srgbClr val="760303"/>
                    </a:gs>
                  </a:gsLst>
                  <a:lin scaled="0"/>
                </a:gradFill>
                <a:highlight>
                  <a:srgbClr val="FFFF00"/>
                </a:highlight>
                <a:latin typeface="Times New Roman" panose="02020603050405020304" pitchFamily="18" charset="0"/>
                <a:ea typeface="Calibri" panose="020F0502020204030204" pitchFamily="34" charset="0"/>
              </a:rPr>
              <a:t>The year 2009 new acts are enacted for the </a:t>
            </a:r>
            <a:r>
              <a:rPr lang="en-US" sz="2800" dirty="0" smtClean="0">
                <a:gradFill>
                  <a:gsLst>
                    <a:gs pos="0">
                      <a:srgbClr val="E30000"/>
                    </a:gs>
                    <a:gs pos="100000">
                      <a:srgbClr val="760303"/>
                    </a:gs>
                  </a:gsLst>
                  <a:lin scaled="0"/>
                </a:gradFill>
                <a:highlight>
                  <a:srgbClr val="FFFF00"/>
                </a:highlight>
                <a:latin typeface="Times New Roman" panose="02020603050405020304" pitchFamily="18" charset="0"/>
                <a:ea typeface="Calibri" panose="020F0502020204030204" pitchFamily="34" charset="0"/>
              </a:rPr>
              <a:t>Municipalities. </a:t>
            </a:r>
            <a:r>
              <a:rPr lang="en-US" sz="2800" dirty="0">
                <a:gradFill>
                  <a:gsLst>
                    <a:gs pos="0">
                      <a:srgbClr val="E30000"/>
                    </a:gs>
                    <a:gs pos="100000">
                      <a:srgbClr val="760303"/>
                    </a:gs>
                  </a:gsLst>
                  <a:lin scaled="0"/>
                </a:gradFill>
                <a:highlight>
                  <a:srgbClr val="FFFF00"/>
                </a:highlight>
                <a:latin typeface="Times New Roman" panose="02020603050405020304" pitchFamily="18" charset="0"/>
                <a:ea typeface="Calibri" panose="020F0502020204030204" pitchFamily="34" charset="0"/>
              </a:rPr>
              <a:t>But the Municipal Dispute Resolution Board act is not updated accordingly</a:t>
            </a:r>
            <a:r>
              <a:rPr lang="en-US" sz="2800" dirty="0">
                <a:latin typeface="Times New Roman" panose="02020603050405020304" pitchFamily="18" charset="0"/>
                <a:ea typeface="Calibri" panose="020F0502020204030204" pitchFamily="34" charset="0"/>
              </a:rPr>
              <a:t>. As a result, the applicability of the Dispute Resolution (Municipal Areas) Board Act, 2004 has been compromised in many cases. During field observation and training </a:t>
            </a:r>
            <a:r>
              <a:rPr lang="en-US" sz="2800" dirty="0" smtClean="0">
                <a:latin typeface="Times New Roman" panose="02020603050405020304" pitchFamily="18" charset="0"/>
                <a:ea typeface="Calibri" panose="020F0502020204030204" pitchFamily="34" charset="0"/>
              </a:rPr>
              <a:t>as a </a:t>
            </a:r>
            <a:r>
              <a:rPr lang="en-US" sz="2800" dirty="0">
                <a:latin typeface="Times New Roman" panose="02020603050405020304" pitchFamily="18" charset="0"/>
                <a:ea typeface="Calibri" panose="020F0502020204030204" pitchFamily="34" charset="0"/>
              </a:rPr>
              <a:t>trainers in various courses related to Municipal, the researchers found that Dispute Resolution (Municipal Areas) Board Act, 2004 in many cases such as;</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676277"/>
            <a:ext cx="2782889" cy="561695"/>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18393" y="1330036"/>
            <a:ext cx="9955213" cy="5190837"/>
          </a:xfrm>
        </p:spPr>
        <p:txBody>
          <a:bodyPr>
            <a:noAutofit/>
          </a:bodyPr>
          <a:lstStyle/>
          <a:p>
            <a:pPr marL="0" indent="0" algn="just">
              <a:buNone/>
            </a:pPr>
            <a:r>
              <a:rPr lang="en-US" sz="2400" dirty="0">
                <a:solidFill>
                  <a:srgbClr val="FFFF00"/>
                </a:solidFill>
                <a:effectLst/>
                <a:latin typeface="Times New Roman" panose="02020603050405020304" pitchFamily="18" charset="0"/>
                <a:ea typeface="Calibri" panose="020F0502020204030204" pitchFamily="34" charset="0"/>
              </a:rPr>
              <a:t>The meaning declared as </a:t>
            </a:r>
            <a:r>
              <a:rPr lang="en-US" sz="2400" dirty="0">
                <a:solidFill>
                  <a:srgbClr val="FFFF00"/>
                </a:solidFill>
                <a:latin typeface="Times New Roman" panose="02020603050405020304" pitchFamily="18" charset="0"/>
                <a:ea typeface="Calibri" panose="020F0502020204030204" pitchFamily="34" charset="0"/>
              </a:rPr>
              <a:t> </a:t>
            </a:r>
            <a:r>
              <a:rPr lang="en-US" sz="2400" dirty="0" smtClean="0">
                <a:solidFill>
                  <a:srgbClr val="FFFF00"/>
                </a:solidFill>
                <a:latin typeface="Times New Roman" panose="02020603050405020304" pitchFamily="18" charset="0"/>
                <a:ea typeface="Calibri" panose="020F0502020204030204" pitchFamily="34" charset="0"/>
              </a:rPr>
              <a:t>President of the Board </a:t>
            </a:r>
            <a:r>
              <a:rPr lang="en-US" sz="2400" dirty="0">
                <a:solidFill>
                  <a:srgbClr val="FFFF00"/>
                </a:solidFill>
                <a:latin typeface="Times New Roman" panose="02020603050405020304" pitchFamily="18" charset="0"/>
                <a:ea typeface="Calibri" panose="020F0502020204030204" pitchFamily="34" charset="0"/>
              </a:rPr>
              <a:t>(“</a:t>
            </a:r>
            <a:r>
              <a:rPr lang="en-US" sz="2400" dirty="0">
                <a:solidFill>
                  <a:srgbClr val="FFFF00"/>
                </a:solidFill>
                <a:effectLst/>
                <a:latin typeface="Times New Roman" panose="02020603050405020304" pitchFamily="18" charset="0"/>
                <a:ea typeface="Calibri" panose="020F0502020204030204" pitchFamily="34" charset="0"/>
              </a:rPr>
              <a:t>president” means the </a:t>
            </a:r>
            <a:r>
              <a:rPr lang="en-US" sz="2400" dirty="0" smtClean="0">
                <a:solidFill>
                  <a:srgbClr val="FFFF00"/>
                </a:solidFill>
                <a:effectLst/>
                <a:latin typeface="Times New Roman" panose="02020603050405020304" pitchFamily="18" charset="0"/>
                <a:ea typeface="Calibri" panose="020F0502020204030204" pitchFamily="34" charset="0"/>
              </a:rPr>
              <a:t>Chairman </a:t>
            </a:r>
            <a:r>
              <a:rPr lang="en-US" sz="2400" dirty="0">
                <a:solidFill>
                  <a:srgbClr val="FFFF00"/>
                </a:solidFill>
                <a:effectLst/>
                <a:latin typeface="Times New Roman" panose="02020603050405020304" pitchFamily="18" charset="0"/>
                <a:ea typeface="Calibri" panose="020F0502020204030204" pitchFamily="34" charset="0"/>
              </a:rPr>
              <a:t>of the </a:t>
            </a:r>
            <a:r>
              <a:rPr lang="en-US" sz="2400" dirty="0" smtClean="0">
                <a:solidFill>
                  <a:srgbClr val="FFFF00"/>
                </a:solidFill>
                <a:effectLst/>
                <a:latin typeface="Times New Roman" panose="02020603050405020304" pitchFamily="18" charset="0"/>
                <a:ea typeface="Calibri" panose="020F0502020204030204" pitchFamily="34" charset="0"/>
              </a:rPr>
              <a:t>Municipality) </a:t>
            </a:r>
            <a:r>
              <a:rPr lang="en-US" sz="2400" dirty="0">
                <a:solidFill>
                  <a:srgbClr val="FFFF00"/>
                </a:solidFill>
                <a:effectLst/>
                <a:latin typeface="Times New Roman" panose="02020603050405020304" pitchFamily="18" charset="0"/>
                <a:ea typeface="Calibri" panose="020F0502020204030204" pitchFamily="34" charset="0"/>
              </a:rPr>
              <a:t>is not consistent under current act; The Local Government (</a:t>
            </a:r>
            <a:r>
              <a:rPr lang="en-US" sz="2400" dirty="0" smtClean="0">
                <a:solidFill>
                  <a:srgbClr val="FFFF00"/>
                </a:solidFill>
                <a:effectLst/>
                <a:latin typeface="Times New Roman" panose="02020603050405020304" pitchFamily="18" charset="0"/>
                <a:ea typeface="Calibri" panose="020F0502020204030204" pitchFamily="34" charset="0"/>
              </a:rPr>
              <a:t>Municipality </a:t>
            </a:r>
            <a:r>
              <a:rPr lang="en-US" sz="2400" dirty="0">
                <a:solidFill>
                  <a:srgbClr val="FFFF00"/>
                </a:solidFill>
                <a:effectLst/>
                <a:latin typeface="Times New Roman" panose="02020603050405020304" pitchFamily="18" charset="0"/>
                <a:ea typeface="Calibri" panose="020F0502020204030204" pitchFamily="34" charset="0"/>
              </a:rPr>
              <a:t>Act, 2009 mentions the posts of Mayor and Councilors.</a:t>
            </a:r>
            <a:r>
              <a:rPr lang="en-US" sz="2400" dirty="0">
                <a:effectLst/>
                <a:latin typeface="Times New Roman" panose="02020603050405020304" pitchFamily="18" charset="0"/>
                <a:ea typeface="Calibri" panose="020F0502020204030204" pitchFamily="34" charset="0"/>
              </a:rPr>
              <a:t> Dispute Resolution (Municipal Areas) Board Act, 2004 does not have consistency between posts/designations; </a:t>
            </a:r>
            <a:r>
              <a:rPr lang="en-US" sz="2400" dirty="0">
                <a:solidFill>
                  <a:srgbClr val="FFFF00"/>
                </a:solidFill>
                <a:effectLst/>
                <a:latin typeface="Times New Roman" panose="02020603050405020304" pitchFamily="18" charset="0"/>
                <a:ea typeface="Calibri" panose="020F0502020204030204" pitchFamily="34" charset="0"/>
              </a:rPr>
              <a:t>There is no opportunity to form the board before accepting the application; As there is no mention of how many days the board will be constituted after receiving the complaint, the trial may be delayed; As no rules have been made in this regard, the prescribed procedure is unclear; post-judicial separation in </a:t>
            </a:r>
            <a:r>
              <a:rPr lang="en-US" sz="2400" dirty="0" smtClean="0">
                <a:solidFill>
                  <a:srgbClr val="FFFF00"/>
                </a:solidFill>
                <a:effectLst/>
                <a:latin typeface="Times New Roman" panose="02020603050405020304" pitchFamily="18" charset="0"/>
                <a:ea typeface="Calibri" panose="020F0502020204030204" pitchFamily="34" charset="0"/>
              </a:rPr>
              <a:t>2007 </a:t>
            </a:r>
            <a:r>
              <a:rPr lang="en-US" sz="2400" dirty="0">
                <a:solidFill>
                  <a:srgbClr val="FFFF00"/>
                </a:solidFill>
                <a:latin typeface="Times New Roman" panose="02020603050405020304" pitchFamily="18" charset="0"/>
                <a:ea typeface="Calibri" panose="020F0502020204030204" pitchFamily="34" charset="0"/>
              </a:rPr>
              <a:t>r</a:t>
            </a:r>
            <a:r>
              <a:rPr lang="en-US" sz="2400" dirty="0" smtClean="0">
                <a:solidFill>
                  <a:srgbClr val="FFFF00"/>
                </a:solidFill>
                <a:latin typeface="Times New Roman" panose="02020603050405020304" pitchFamily="18" charset="0"/>
                <a:ea typeface="Calibri" panose="020F0502020204030204" pitchFamily="34" charset="0"/>
              </a:rPr>
              <a:t>esponsibilities </a:t>
            </a:r>
            <a:r>
              <a:rPr lang="en-US" sz="2400" dirty="0">
                <a:solidFill>
                  <a:srgbClr val="FFFF00"/>
                </a:solidFill>
                <a:latin typeface="Times New Roman" panose="02020603050405020304" pitchFamily="18" charset="0"/>
                <a:ea typeface="Calibri" panose="020F0502020204030204" pitchFamily="34" charset="0"/>
              </a:rPr>
              <a:t>have changed along with changes in rank and </a:t>
            </a:r>
            <a:r>
              <a:rPr lang="en-US" sz="2400" dirty="0" smtClean="0">
                <a:solidFill>
                  <a:srgbClr val="FFFF00"/>
                </a:solidFill>
                <a:latin typeface="Times New Roman" panose="02020603050405020304" pitchFamily="18" charset="0"/>
                <a:ea typeface="Calibri" panose="020F0502020204030204" pitchFamily="34" charset="0"/>
              </a:rPr>
              <a:t>title</a:t>
            </a:r>
            <a:r>
              <a:rPr lang="en-US" sz="2400" dirty="0" smtClean="0">
                <a:latin typeface="Times New Roman" panose="02020603050405020304" pitchFamily="18" charset="0"/>
                <a:ea typeface="Calibri" panose="020F0502020204030204" pitchFamily="34" charset="0"/>
              </a:rPr>
              <a:t>. </a:t>
            </a:r>
            <a:r>
              <a:rPr lang="en-US" sz="2400" dirty="0">
                <a:effectLst/>
                <a:latin typeface="Times New Roman" panose="02020603050405020304" pitchFamily="18" charset="0"/>
                <a:ea typeface="Calibri" panose="020F0502020204030204" pitchFamily="34" charset="0"/>
              </a:rPr>
              <a:t>Above all, there </a:t>
            </a:r>
            <a:r>
              <a:rPr lang="en-US" sz="2400" dirty="0" smtClean="0">
                <a:latin typeface="Times New Roman" panose="02020603050405020304" pitchFamily="18" charset="0"/>
                <a:ea typeface="Calibri" panose="020F0502020204030204" pitchFamily="34" charset="0"/>
              </a:rPr>
              <a:t>are</a:t>
            </a:r>
            <a:r>
              <a:rPr lang="en-US" sz="2400" dirty="0" smtClean="0">
                <a:effectLst/>
                <a:latin typeface="Times New Roman" panose="02020603050405020304" pitchFamily="18" charset="0"/>
                <a:ea typeface="Calibri" panose="020F0502020204030204" pitchFamily="34" charset="0"/>
              </a:rPr>
              <a:t> </a:t>
            </a:r>
            <a:r>
              <a:rPr lang="en-US" sz="2400" dirty="0">
                <a:effectLst/>
                <a:latin typeface="Times New Roman" panose="02020603050405020304" pitchFamily="18" charset="0"/>
                <a:ea typeface="Calibri" panose="020F0502020204030204" pitchFamily="34" charset="0"/>
              </a:rPr>
              <a:t>lack of transparency and accountability in this act. So this act needs to be amended. A review of contemporary research on local government shows that research conducted on the Dispute Resolution (Municipal Areas) Boards Act 2004 is very limited</a:t>
            </a:r>
            <a:r>
              <a:rPr lang="en-US" sz="2400" dirty="0" smtClean="0">
                <a:effectLst/>
                <a:latin typeface="Times New Roman" panose="02020603050405020304" pitchFamily="18" charset="0"/>
                <a:ea typeface="Calibri" panose="020F0502020204030204" pitchFamily="34" charset="0"/>
              </a:rPr>
              <a:t>.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9325" y="823913"/>
            <a:ext cx="4597402" cy="647420"/>
          </a:xfrm>
        </p:spPr>
        <p:txBody>
          <a:bodyPr/>
          <a:lstStyle/>
          <a:p>
            <a:pPr algn="ctr"/>
            <a:r>
              <a:rPr lang="en-US" sz="2800" b="1" u="sng" dirty="0">
                <a:solidFill>
                  <a:schemeClr val="accent3"/>
                </a:solidFill>
                <a:effectLst/>
                <a:latin typeface="Times New Roman" panose="02020603050405020304" pitchFamily="18" charset="0"/>
                <a:ea typeface="Calibri" panose="020F0502020204030204" pitchFamily="34" charset="0"/>
              </a:rPr>
              <a:t>Objectives of the Study</a:t>
            </a:r>
            <a:endParaRPr lang="en-US" sz="2800" u="sng" dirty="0">
              <a:solidFill>
                <a:schemeClr val="accent3"/>
              </a:solidFill>
            </a:endParaRPr>
          </a:p>
        </p:txBody>
      </p:sp>
      <p:sp>
        <p:nvSpPr>
          <p:cNvPr id="3" name="Content Placeholder 2"/>
          <p:cNvSpPr>
            <a:spLocks noGrp="1"/>
          </p:cNvSpPr>
          <p:nvPr>
            <p:ph idx="1"/>
          </p:nvPr>
        </p:nvSpPr>
        <p:spPr>
          <a:xfrm>
            <a:off x="1125537" y="1952906"/>
            <a:ext cx="9940926" cy="4195481"/>
          </a:xfrm>
        </p:spPr>
        <p:txBody>
          <a:bodyPr>
            <a:normAutofit/>
          </a:bodyPr>
          <a:lstStyle/>
          <a:p>
            <a:pPr marL="342900" marR="0" lvl="0" indent="-342900" algn="just">
              <a:lnSpc>
                <a:spcPct val="150000"/>
              </a:lnSpc>
              <a:spcBef>
                <a:spcPts val="0"/>
              </a:spcBef>
              <a:spcAft>
                <a:spcPts val="0"/>
              </a:spcAft>
              <a:buFont typeface="+mj-lt"/>
              <a:buAutoNum type="alphaL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To determine how effectively the Board Act is being implemented in the Municipal area for Municipal residents;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lphaL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Identifying the challenges faced the Board to implementing the act; and</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mj-lt"/>
              <a:buAutoNum type="alphaL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Formulated necessary recommendations to address the challenges.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1054" y="598115"/>
            <a:ext cx="5449889" cy="618845"/>
          </a:xfrm>
        </p:spPr>
        <p:txBody>
          <a:bodyPr/>
          <a:lstStyle/>
          <a:p>
            <a:pPr algn="ctr"/>
            <a:r>
              <a:rPr lang="en-US" sz="2800" b="1" u="sng" dirty="0">
                <a:effectLst/>
                <a:latin typeface="Times New Roman" panose="02020603050405020304" pitchFamily="18" charset="0"/>
                <a:ea typeface="Calibri" panose="020F0502020204030204" pitchFamily="34" charset="0"/>
              </a:rPr>
              <a:t>Justification of the Study</a:t>
            </a:r>
            <a:endParaRPr lang="en-US" sz="5400" u="sng" dirty="0"/>
          </a:p>
        </p:txBody>
      </p:sp>
      <p:sp>
        <p:nvSpPr>
          <p:cNvPr id="3" name="Content Placeholder 2"/>
          <p:cNvSpPr>
            <a:spLocks noGrp="1"/>
          </p:cNvSpPr>
          <p:nvPr>
            <p:ph idx="1"/>
          </p:nvPr>
        </p:nvSpPr>
        <p:spPr>
          <a:xfrm>
            <a:off x="1096961" y="1545572"/>
            <a:ext cx="10030584" cy="4714313"/>
          </a:xfrm>
        </p:spPr>
        <p:txBody>
          <a:bodyPr>
            <a:noAutofit/>
          </a:bodyPr>
          <a:lstStyle/>
          <a:p>
            <a:pPr marL="0" marR="0" indent="0" algn="just">
              <a:spcBef>
                <a:spcPts val="0"/>
              </a:spcBef>
              <a:spcAft>
                <a:spcPts val="800"/>
              </a:spcAft>
              <a:buNone/>
            </a:pPr>
            <a:r>
              <a:rPr lang="en-US" sz="2400" dirty="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1.Local justice system was prevalent in Bangladesh like other countries of the world for resolution of small local disputes, quarrels, minor crimes and disputes in Municipal Areas. Village </a:t>
            </a:r>
            <a:r>
              <a:rPr lang="en-US" sz="2400" dirty="0" err="1">
                <a:solidFill>
                  <a:srgbClr val="FF0000"/>
                </a:solidFill>
                <a:highlight>
                  <a:srgbClr val="FFFF00"/>
                </a:highlight>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atabbors</a:t>
            </a:r>
            <a:r>
              <a:rPr lang="en-US" sz="2400" dirty="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used to settle disputes locally through arbitration. Although they have no legal basis, people have accepted them because of their transparency. The local justice system not only enforces the law but also diagnoses the causes of disputes/crimes and remedies them. Establishes good relations between conflicting parties and equal rights and dignity of human beings.</a:t>
            </a:r>
            <a:endParaRPr lang="en-US" sz="2400" dirty="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2. The UN Sustainable Development Goal 16, which aims to institutionalize human rights and equality, calls for sustainable development to promote peaceful and inclusive societies, facilitate access to justice for all, and build effective, accountable and inclusive institutions at all levels.</a:t>
            </a:r>
            <a:endPar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1249" y="323558"/>
            <a:ext cx="2920023" cy="576774"/>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11250" y="1097280"/>
            <a:ext cx="11081385" cy="5858510"/>
          </a:xfrm>
        </p:spPr>
        <p:txBody>
          <a:bodyPr>
            <a:noAutofit/>
          </a:bodyPr>
          <a:lstStyle/>
          <a:p>
            <a:pPr marL="0" marR="0" indent="0" algn="just">
              <a:spcBef>
                <a:spcPts val="0"/>
              </a:spcBef>
              <a:spcAft>
                <a:spcPts val="800"/>
              </a:spcAft>
              <a:buNone/>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3. The legislative framework of the 8th Five-Year Plan for the Development of Public Finance Management in Local Government </a:t>
            </a:r>
            <a:r>
              <a:rPr lang="en-US" sz="2400"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Institutions</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(LGIs) states that “The Local Government </a:t>
            </a:r>
            <a:r>
              <a:rPr lang="en-US" sz="2400"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Acts</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enacted for each level of local government dictate the overall structure of their financial management, but </a:t>
            </a:r>
            <a:r>
              <a:rPr lang="en-US" sz="2400"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some</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of these </a:t>
            </a:r>
            <a:r>
              <a:rPr lang="en-US" sz="2400"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acts</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are now inadequate to meet the growing needs of citizens and very old fashioned. Therefore, these </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acts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will be continuously reviewed and updated as necessary.”</a:t>
            </a:r>
            <a:endPar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8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4. In the decision No. 9.1.1 of the 56</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meeting of the Board of Governance (BOG) of NILG, "In this fiscal year, the researchers will submit a research report by formulating specific recommendations to make the local government institutions more accountable and strengthening." Clarification of the above issues will ensure local judicial services desired by the citizens. We believe that the research will play a role in the establishment of influence-free justice, transparency and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accountability.</a:t>
            </a: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800"/>
              </a:spcAft>
              <a:buNone/>
            </a:pPr>
            <a:r>
              <a:rPr lang="en-US" sz="24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So,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conducting this research is logical and time demanding.</a:t>
            </a:r>
            <a:endPar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149" y="323558"/>
            <a:ext cx="4711702" cy="618978"/>
          </a:xfrm>
        </p:spPr>
        <p:txBody>
          <a:bodyPr/>
          <a:lstStyle/>
          <a:p>
            <a:pPr algn="ctr"/>
            <a:r>
              <a:rPr lang="en-US" sz="2800" b="1" u="sng" dirty="0">
                <a:solidFill>
                  <a:schemeClr val="accent3"/>
                </a:solidFill>
                <a:effectLst/>
                <a:latin typeface="Times New Roman" panose="02020603050405020304" pitchFamily="18" charset="0"/>
                <a:ea typeface="Calibri" panose="020F0502020204030204" pitchFamily="34" charset="0"/>
              </a:rPr>
              <a:t>Book/Literature Review</a:t>
            </a:r>
            <a:endParaRPr lang="en-US" sz="5400" u="sng" dirty="0">
              <a:solidFill>
                <a:schemeClr val="accent3"/>
              </a:solidFill>
            </a:endParaRPr>
          </a:p>
        </p:txBody>
      </p:sp>
      <p:sp>
        <p:nvSpPr>
          <p:cNvPr id="3" name="Content Placeholder 2"/>
          <p:cNvSpPr>
            <a:spLocks noGrp="1"/>
          </p:cNvSpPr>
          <p:nvPr>
            <p:ph idx="1"/>
          </p:nvPr>
        </p:nvSpPr>
        <p:spPr>
          <a:xfrm>
            <a:off x="1111249" y="1137608"/>
            <a:ext cx="9990139" cy="5360728"/>
          </a:xfrm>
        </p:spPr>
        <p:txBody>
          <a:bodyPr>
            <a:noAutofit/>
          </a:bodyPr>
          <a:lstStyle/>
          <a:p>
            <a:pPr marL="0" marR="0" indent="0" algn="just">
              <a:spcBef>
                <a:spcPts val="0"/>
              </a:spcBef>
              <a:spcAft>
                <a:spcPts val="2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 essential part of social research is book/literature review. Various books, articles, journals, research reports have been reviewed here.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2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'He has no staff or police to issue notices and even no assistant staff to administer justice' (Ilyas, Md. and Md.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Arif</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(2016-2017) NILG Research Proceedings: NILG, Dhaka.)</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3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Municipal Dispute Resolution Boards are faced with the problems of local undesired pressure, legal limitations of the board, incomplete powers of the board in implementing decisions, lack of training of board members, influence of social forces, limitation of financial jurisdiction"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(Ilyas, Md. and Md.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Arif</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(2016- 2017) Research Program of NILG: NILG, Dhaka.)</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All disputes are settled through arbitration subject to receipt of Municipal applications. </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Due to lack of financial jurisdiction, no grievances are resolved through hearings by constituting the Board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(Ilyas, Md. and Md.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Arif</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(2016-2017) Research Program of NILG: NILG, Dhaka.)</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074" y="513471"/>
            <a:ext cx="4697414" cy="611944"/>
          </a:xfrm>
        </p:spPr>
        <p:txBody>
          <a:bodyPr/>
          <a:lstStyle/>
          <a:p>
            <a:pPr algn="ctr"/>
            <a:r>
              <a:rPr lang="en-US" sz="2800" b="1" u="sng" dirty="0">
                <a:effectLst/>
                <a:latin typeface="Times New Roman" panose="02020603050405020304" pitchFamily="18" charset="0"/>
                <a:ea typeface="Calibri" panose="020F0502020204030204" pitchFamily="34" charset="0"/>
              </a:rPr>
              <a:t>Research Methodology</a:t>
            </a:r>
            <a:endParaRPr lang="en-US" sz="5400" u="sng" dirty="0"/>
          </a:p>
        </p:txBody>
      </p:sp>
      <p:sp>
        <p:nvSpPr>
          <p:cNvPr id="3" name="Content Placeholder 2"/>
          <p:cNvSpPr>
            <a:spLocks noGrp="1"/>
          </p:cNvSpPr>
          <p:nvPr>
            <p:ph idx="1"/>
          </p:nvPr>
        </p:nvSpPr>
        <p:spPr>
          <a:xfrm>
            <a:off x="1103311" y="1125416"/>
            <a:ext cx="10263383" cy="5219114"/>
          </a:xfrm>
        </p:spPr>
        <p:txBody>
          <a:bodyPr>
            <a:noAutofit/>
          </a:bodyPr>
          <a:lstStyle/>
          <a:p>
            <a:pPr marL="0" marR="0" indent="0" algn="just">
              <a:spcBef>
                <a:spcPts val="0"/>
              </a:spcBef>
              <a:spcAft>
                <a:spcPts val="800"/>
              </a:spcAft>
              <a:buNone/>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In this study, data and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information collected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using a combination of qualitative and quantitative methods. 'Primary Sources' and 'Secondary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Sources‘ are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used to collect information and data.</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600" b="1"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Primary Sources:</a:t>
            </a:r>
            <a:r>
              <a:rPr lang="en-US" sz="26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Among the methods that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are used primary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sources such as-</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Interviewing:</a:t>
            </a:r>
            <a:r>
              <a:rPr lang="en-US" sz="26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Interviews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are</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conducted through structured questions and open-ended questions by appointing data collectors from the respondents to ensure quality of information and data.</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Telephonic </a:t>
            </a:r>
            <a:r>
              <a:rPr lang="en-US" sz="26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and</a:t>
            </a:r>
            <a:r>
              <a:rPr lang="en-US" sz="2600" b="1"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Virtual Survey:</a:t>
            </a:r>
            <a:r>
              <a:rPr lang="en-US" sz="26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 answers to the objectives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were</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brought out through discussion with the Municipal Dispute Resolution Board concerned Mayor, Councilor, Secretary, Court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Assistants through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 check list.</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881063"/>
            <a:ext cx="3054352" cy="518832"/>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2995" y="1781175"/>
            <a:ext cx="10575925" cy="4258945"/>
          </a:xfrm>
        </p:spPr>
        <p:txBody>
          <a:bodyPr>
            <a:normAutofit/>
          </a:bodyPr>
          <a:lstStyle/>
          <a:p>
            <a:pPr marL="0" marR="0" indent="0" algn="just">
              <a:spcBef>
                <a:spcPts val="0"/>
              </a:spcBef>
              <a:spcAft>
                <a:spcPts val="1200"/>
              </a:spcAft>
              <a:buNone/>
            </a:pPr>
            <a:r>
              <a:rPr lang="en-US" sz="2600" b="1"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Focal Group Discussion: </a:t>
            </a:r>
            <a:r>
              <a:rPr lang="en-US" sz="2600" b="1" dirty="0" smtClean="0">
                <a:effectLst/>
                <a:latin typeface="Times New Roman" panose="02020603050405020304" pitchFamily="18" charset="0"/>
                <a:ea typeface="Calibri" panose="020F0502020204030204" pitchFamily="34" charset="0"/>
                <a:cs typeface="Times New Roman" panose="02020603050405020304" pitchFamily="18" charset="0"/>
              </a:rPr>
              <a:t>Conducted</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online</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interviewed(Virtual platforms)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of the plaintiffs/defendants through the Secretary of </a:t>
            </a:r>
            <a:r>
              <a:rPr lang="en-US" sz="2600" dirty="0" err="1" smtClean="0">
                <a:latin typeface="Times New Roman" panose="02020603050405020304" pitchFamily="18" charset="0"/>
                <a:ea typeface="Calibri" panose="020F0502020204030204" pitchFamily="34" charset="0"/>
                <a:cs typeface="Times New Roman" panose="02020603050405020304" pitchFamily="18" charset="0"/>
              </a:rPr>
              <a:t>Paurashavas</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those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who have already received adjudication through the dispute resolution board</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sz="2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200"/>
              </a:spcAft>
              <a:buNone/>
            </a:pP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200"/>
              </a:spcAft>
              <a:buNone/>
            </a:pPr>
            <a:r>
              <a:rPr lang="en-US" sz="26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(ii) Secondary Sources:</a:t>
            </a:r>
            <a:r>
              <a:rPr lang="en-US" sz="26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 help of relevant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acts,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research papers,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articles/publications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were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taken.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Also collected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from various reports, journals,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government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orders/circulars</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 and acts and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related </a:t>
            </a:r>
            <a:r>
              <a:rPr lang="en-US" sz="2600" dirty="0" smtClean="0">
                <a:effectLst/>
                <a:latin typeface="Times New Roman" panose="02020603050405020304" pitchFamily="18" charset="0"/>
                <a:ea typeface="Calibri" panose="020F0502020204030204" pitchFamily="34" charset="0"/>
                <a:cs typeface="Times New Roman" panose="02020603050405020304" pitchFamily="18" charset="0"/>
              </a:rPr>
              <a:t>regulations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issued from time to time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06536"/>
            <a:ext cx="9404723" cy="720300"/>
          </a:xfrm>
        </p:spPr>
        <p:txBody>
          <a:bodyPr/>
          <a:lstStyle/>
          <a:p>
            <a:r>
              <a:rPr lang="en-US" sz="2800" b="1" dirty="0"/>
              <a:t>Study Areas/Fields:</a:t>
            </a:r>
            <a:br>
              <a:rPr lang="en-US" sz="2800" dirty="0"/>
            </a:br>
            <a:r>
              <a:rPr lang="en-US" sz="2000" dirty="0" smtClean="0"/>
              <a:t>8 </a:t>
            </a:r>
            <a:r>
              <a:rPr lang="en-US" sz="2000" dirty="0"/>
              <a:t>Municipalities </a:t>
            </a:r>
            <a:r>
              <a:rPr lang="en-US" sz="2000" dirty="0" smtClean="0"/>
              <a:t>from eight </a:t>
            </a:r>
            <a:r>
              <a:rPr lang="en-US" sz="2000" dirty="0"/>
              <a:t>divisions were purposively</a:t>
            </a:r>
            <a:r>
              <a:rPr lang="en-US" dirty="0"/>
              <a:t> </a:t>
            </a:r>
            <a:r>
              <a:rPr lang="en-US" sz="2400" dirty="0" smtClean="0"/>
              <a:t>selected:</a:t>
            </a:r>
            <a:endParaRPr lang="en-US" sz="2800" dirty="0"/>
          </a:p>
        </p:txBody>
      </p:sp>
      <p:graphicFrame>
        <p:nvGraphicFramePr>
          <p:cNvPr id="3" name="Table 2"/>
          <p:cNvGraphicFramePr>
            <a:graphicFrameLocks noGrp="1"/>
          </p:cNvGraphicFramePr>
          <p:nvPr/>
        </p:nvGraphicFramePr>
        <p:xfrm>
          <a:off x="1006760" y="1736433"/>
          <a:ext cx="9513460" cy="4673600"/>
        </p:xfrm>
        <a:graphic>
          <a:graphicData uri="http://schemas.openxmlformats.org/drawingml/2006/table">
            <a:tbl>
              <a:tblPr firstRow="1" bandRow="1">
                <a:tableStyleId>{5C22544A-7EE6-4342-B048-85BDC9FD1C3A}</a:tableStyleId>
              </a:tblPr>
              <a:tblGrid>
                <a:gridCol w="2378365"/>
                <a:gridCol w="2378365"/>
                <a:gridCol w="2378365"/>
                <a:gridCol w="2378365"/>
              </a:tblGrid>
              <a:tr h="527312">
                <a:tc>
                  <a:txBody>
                    <a:bodyPr/>
                    <a:lstStyle/>
                    <a:p>
                      <a:r>
                        <a:rPr lang="en-US" dirty="0" err="1" smtClean="0"/>
                        <a:t>Dividion</a:t>
                      </a:r>
                      <a:endParaRPr lang="en-US" dirty="0"/>
                    </a:p>
                  </a:txBody>
                  <a:tcPr/>
                </a:tc>
                <a:tc>
                  <a:txBody>
                    <a:bodyPr/>
                    <a:lstStyle/>
                    <a:p>
                      <a:r>
                        <a:rPr lang="en-US" dirty="0" smtClean="0"/>
                        <a:t>District</a:t>
                      </a:r>
                      <a:endParaRPr lang="en-US" dirty="0"/>
                    </a:p>
                  </a:txBody>
                  <a:tcPr/>
                </a:tc>
                <a:tc>
                  <a:txBody>
                    <a:bodyPr/>
                    <a:lstStyle/>
                    <a:p>
                      <a:r>
                        <a:rPr lang="en-US" dirty="0" err="1" smtClean="0"/>
                        <a:t>Paurashava</a:t>
                      </a:r>
                      <a:endParaRPr lang="en-US" dirty="0"/>
                    </a:p>
                  </a:txBody>
                  <a:tcPr/>
                </a:tc>
                <a:tc>
                  <a:txBody>
                    <a:bodyPr/>
                    <a:lstStyle/>
                    <a:p>
                      <a:r>
                        <a:rPr lang="en-US" dirty="0" smtClean="0"/>
                        <a:t>Class/</a:t>
                      </a:r>
                      <a:r>
                        <a:rPr lang="en-US" dirty="0" err="1" smtClean="0"/>
                        <a:t>Catagory</a:t>
                      </a:r>
                      <a:endParaRPr lang="en-US" dirty="0"/>
                    </a:p>
                  </a:txBody>
                  <a:tcPr/>
                </a:tc>
              </a:tr>
              <a:tr h="518286">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Chattagram</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Khagrachari</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Khagrachari</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A</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Barishal</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Patuakhali</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Kuakata</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B</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Dhaka</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Faridpur</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Faridpur</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A</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Rajshahi</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Sirajgonj</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Ullapara</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A</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Khulna</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Meherpur</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Gangni</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B</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Rangpur</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Dinajpur</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Setabganj</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A</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dirty="0" smtClean="0">
                          <a:effectLst/>
                          <a:latin typeface="Times New Roman" panose="02020603050405020304" pitchFamily="18" charset="0"/>
                          <a:ea typeface="Calibri" panose="020F0502020204030204" pitchFamily="34" charset="0"/>
                          <a:cs typeface="Vrinda"/>
                        </a:rPr>
                        <a:t>Sylhet</a:t>
                      </a:r>
                      <a:endParaRPr lang="en-US" sz="2400" dirty="0">
                        <a:effectLst/>
                        <a:latin typeface="Times New Roman" panose="02020603050405020304" pitchFamily="18" charset="0"/>
                        <a:ea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Habiganj</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err="1">
                          <a:effectLst/>
                          <a:latin typeface="Times New Roman" panose="02020603050405020304" pitchFamily="18" charset="0"/>
                          <a:ea typeface="Calibri" panose="020F0502020204030204" pitchFamily="34" charset="0"/>
                          <a:cs typeface="Vrinda"/>
                        </a:rPr>
                        <a:t>Nabiganj</a:t>
                      </a:r>
                      <a:endParaRPr lang="en-US" sz="2400" dirty="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smtClean="0">
                          <a:effectLst/>
                          <a:latin typeface="Times New Roman" panose="02020603050405020304" pitchFamily="18" charset="0"/>
                          <a:ea typeface="Calibri" panose="020F0502020204030204" pitchFamily="34" charset="0"/>
                          <a:cs typeface="Vrinda"/>
                        </a:rPr>
                        <a:t>A</a:t>
                      </a:r>
                      <a:endParaRPr lang="en-US" sz="2400" dirty="0">
                        <a:effectLst/>
                        <a:latin typeface="Calibri" panose="020F0502020204030204" pitchFamily="34" charset="0"/>
                        <a:cs typeface="Vrinda"/>
                      </a:endParaRPr>
                    </a:p>
                  </a:txBody>
                  <a:tcPr marL="68580" marR="68580"/>
                </a:tc>
              </a:tr>
              <a:tr h="518286">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Mymensingh</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Sherpur</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a:effectLst/>
                          <a:latin typeface="Times New Roman" panose="02020603050405020304" pitchFamily="18" charset="0"/>
                          <a:ea typeface="Calibri" panose="020F0502020204030204" pitchFamily="34" charset="0"/>
                          <a:cs typeface="Vrinda"/>
                        </a:rPr>
                        <a:t>Shrrebordi</a:t>
                      </a:r>
                      <a:endParaRPr lang="en-US" sz="2400">
                        <a:effectLst/>
                        <a:latin typeface="Calibri" panose="020F0502020204030204" pitchFamily="34" charset="0"/>
                        <a:cs typeface="Vrinda"/>
                      </a:endParaRPr>
                    </a:p>
                  </a:txBody>
                  <a:tcPr marL="68580" marR="68580"/>
                </a:tc>
                <a:tc>
                  <a:txBody>
                    <a:bodyPr/>
                    <a:lstStyle/>
                    <a:p>
                      <a:pPr algn="just">
                        <a:lnSpc>
                          <a:spcPct val="114000"/>
                        </a:lnSpc>
                        <a:spcAft>
                          <a:spcPts val="800"/>
                        </a:spcAft>
                      </a:pPr>
                      <a:r>
                        <a:rPr lang="en-US" sz="2400" dirty="0">
                          <a:effectLst/>
                          <a:latin typeface="Times New Roman" panose="02020603050405020304" pitchFamily="18" charset="0"/>
                          <a:ea typeface="Calibri" panose="020F0502020204030204" pitchFamily="34" charset="0"/>
                          <a:cs typeface="Vrinda"/>
                        </a:rPr>
                        <a:t>C</a:t>
                      </a:r>
                      <a:endParaRPr lang="en-US" sz="2400" dirty="0">
                        <a:effectLst/>
                        <a:latin typeface="Calibri" panose="020F0502020204030204" pitchFamily="34" charset="0"/>
                        <a:cs typeface="Vrinda"/>
                      </a:endParaRPr>
                    </a:p>
                  </a:txBody>
                  <a:tcPr marL="68580" marR="6858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124" y="804863"/>
            <a:ext cx="5252184" cy="693345"/>
          </a:xfrm>
        </p:spPr>
        <p:txBody>
          <a:bodyPr/>
          <a:lstStyle/>
          <a:p>
            <a:pPr algn="ctr"/>
            <a:r>
              <a:rPr lang="en-US" sz="2800" b="1" u="sng" dirty="0">
                <a:effectLst/>
                <a:latin typeface="Times New Roman" panose="02020603050405020304" pitchFamily="18" charset="0"/>
                <a:ea typeface="Calibri" panose="020F0502020204030204" pitchFamily="34" charset="0"/>
              </a:rPr>
              <a:t>Data Processing &amp; Analysis</a:t>
            </a:r>
            <a:endParaRPr lang="en-US" sz="5400" u="sng" dirty="0"/>
          </a:p>
        </p:txBody>
      </p:sp>
      <p:sp>
        <p:nvSpPr>
          <p:cNvPr id="3" name="Content Placeholder 2"/>
          <p:cNvSpPr>
            <a:spLocks noGrp="1"/>
          </p:cNvSpPr>
          <p:nvPr>
            <p:ph idx="1"/>
          </p:nvPr>
        </p:nvSpPr>
        <p:spPr>
          <a:xfrm>
            <a:off x="1046956" y="1812271"/>
            <a:ext cx="10249401" cy="3814806"/>
          </a:xfrm>
        </p:spPr>
        <p:txBody>
          <a:bodyPr>
            <a:normAutofit/>
          </a:bodyPr>
          <a:lstStyle/>
          <a:p>
            <a:pPr marL="0" indent="0" algn="just">
              <a:buNone/>
            </a:pPr>
            <a:r>
              <a:rPr lang="en-US" sz="2600" dirty="0">
                <a:effectLst/>
                <a:latin typeface="Times New Roman" panose="02020603050405020304" pitchFamily="18" charset="0"/>
                <a:ea typeface="Calibri" panose="020F0502020204030204" pitchFamily="34" charset="0"/>
              </a:rPr>
              <a:t>Questionnaires and interviews </a:t>
            </a:r>
            <a:r>
              <a:rPr lang="en-US" sz="2600" dirty="0" smtClean="0">
                <a:latin typeface="Times New Roman" panose="02020603050405020304" pitchFamily="18" charset="0"/>
                <a:ea typeface="Calibri" panose="020F0502020204030204" pitchFamily="34" charset="0"/>
              </a:rPr>
              <a:t>were</a:t>
            </a:r>
            <a:r>
              <a:rPr lang="en-US" sz="2600" dirty="0" smtClean="0">
                <a:effectLst/>
                <a:latin typeface="Times New Roman" panose="02020603050405020304" pitchFamily="18" charset="0"/>
                <a:ea typeface="Calibri" panose="020F0502020204030204" pitchFamily="34" charset="0"/>
              </a:rPr>
              <a:t> </a:t>
            </a:r>
            <a:r>
              <a:rPr lang="en-US" sz="2600" dirty="0">
                <a:effectLst/>
                <a:latin typeface="Times New Roman" panose="02020603050405020304" pitchFamily="18" charset="0"/>
                <a:ea typeface="Calibri" panose="020F0502020204030204" pitchFamily="34" charset="0"/>
              </a:rPr>
              <a:t>presented in Bengali language in a simple manner for the participation of Municipal public representatives, </a:t>
            </a:r>
            <a:r>
              <a:rPr lang="en-US" sz="2600" dirty="0" smtClean="0">
                <a:effectLst/>
                <a:latin typeface="Times New Roman" panose="02020603050405020304" pitchFamily="18" charset="0"/>
                <a:ea typeface="Calibri" panose="020F0502020204030204" pitchFamily="34" charset="0"/>
              </a:rPr>
              <a:t>officers/employees </a:t>
            </a:r>
            <a:r>
              <a:rPr lang="en-US" sz="2600" dirty="0">
                <a:effectLst/>
                <a:latin typeface="Times New Roman" panose="02020603050405020304" pitchFamily="18" charset="0"/>
                <a:ea typeface="Calibri" panose="020F0502020204030204" pitchFamily="34" charset="0"/>
              </a:rPr>
              <a:t>and service recipients under the Board Act. The data of the 8 Municipalities of the </a:t>
            </a:r>
            <a:r>
              <a:rPr lang="en-US" sz="2600" dirty="0" smtClean="0">
                <a:latin typeface="Times New Roman" panose="02020603050405020304" pitchFamily="18" charset="0"/>
                <a:ea typeface="Calibri" panose="020F0502020204030204" pitchFamily="34" charset="0"/>
              </a:rPr>
              <a:t>8 Divisions  </a:t>
            </a:r>
            <a:r>
              <a:rPr lang="en-US" sz="2600" dirty="0">
                <a:solidFill>
                  <a:srgbClr val="FFFF00"/>
                </a:solidFill>
                <a:effectLst/>
                <a:latin typeface="Times New Roman" panose="02020603050405020304" pitchFamily="18" charset="0"/>
                <a:ea typeface="Calibri" panose="020F0502020204030204" pitchFamily="34" charset="0"/>
              </a:rPr>
              <a:t>surveyed/studied </a:t>
            </a:r>
            <a:r>
              <a:rPr lang="en-US" sz="2600" dirty="0" smtClean="0">
                <a:solidFill>
                  <a:srgbClr val="FFFF00"/>
                </a:solidFill>
                <a:effectLst/>
                <a:latin typeface="Times New Roman" panose="02020603050405020304" pitchFamily="18" charset="0"/>
                <a:ea typeface="Calibri" panose="020F0502020204030204" pitchFamily="34" charset="0"/>
              </a:rPr>
              <a:t>are accumulated, compiled, analyzed </a:t>
            </a:r>
            <a:r>
              <a:rPr lang="en-US" sz="2600" dirty="0">
                <a:solidFill>
                  <a:srgbClr val="FFFF00"/>
                </a:solidFill>
                <a:effectLst/>
                <a:latin typeface="Times New Roman" panose="02020603050405020304" pitchFamily="18" charset="0"/>
                <a:ea typeface="Calibri" panose="020F0502020204030204" pitchFamily="34" charset="0"/>
              </a:rPr>
              <a:t>and presented in various tables/graphs</a:t>
            </a:r>
            <a:r>
              <a:rPr lang="en-US" sz="2600" dirty="0">
                <a:effectLst/>
                <a:latin typeface="Times New Roman" panose="02020603050405020304" pitchFamily="18" charset="0"/>
                <a:ea typeface="Calibri" panose="020F0502020204030204" pitchFamily="34" charset="0"/>
              </a:rPr>
              <a:t>. Besides, the data obtained from interviews, FGDs and other sources have been presented through tabulations, pie charts, bar graphs as per requirement. </a:t>
            </a:r>
            <a:r>
              <a:rPr lang="en-US" sz="2600" dirty="0">
                <a:solidFill>
                  <a:srgbClr val="FFFF00"/>
                </a:solidFill>
                <a:effectLst/>
                <a:latin typeface="Times New Roman" panose="02020603050405020304" pitchFamily="18" charset="0"/>
                <a:ea typeface="Calibri" panose="020F0502020204030204" pitchFamily="34" charset="0"/>
              </a:rPr>
              <a:t>The </a:t>
            </a:r>
            <a:r>
              <a:rPr lang="en-US" sz="2600" dirty="0" smtClean="0">
                <a:solidFill>
                  <a:srgbClr val="FFFF00"/>
                </a:solidFill>
                <a:effectLst/>
                <a:latin typeface="Times New Roman" panose="02020603050405020304" pitchFamily="18" charset="0"/>
                <a:ea typeface="Calibri" panose="020F0502020204030204" pitchFamily="34" charset="0"/>
              </a:rPr>
              <a:t>findings/ </a:t>
            </a:r>
            <a:r>
              <a:rPr lang="en-US" sz="2600" dirty="0">
                <a:solidFill>
                  <a:srgbClr val="FFFF00"/>
                </a:solidFill>
                <a:effectLst/>
                <a:latin typeface="Times New Roman" panose="02020603050405020304" pitchFamily="18" charset="0"/>
                <a:ea typeface="Calibri" panose="020F0502020204030204" pitchFamily="34" charset="0"/>
              </a:rPr>
              <a:t>results of the data have been </a:t>
            </a:r>
            <a:r>
              <a:rPr lang="en-US" sz="2600" dirty="0" smtClean="0">
                <a:solidFill>
                  <a:srgbClr val="FFFF00"/>
                </a:solidFill>
                <a:latin typeface="Times New Roman" panose="02020603050405020304" pitchFamily="18" charset="0"/>
                <a:ea typeface="Calibri" panose="020F0502020204030204" pitchFamily="34" charset="0"/>
              </a:rPr>
              <a:t>analyzed </a:t>
            </a:r>
            <a:r>
              <a:rPr lang="en-US" sz="2600" dirty="0" smtClean="0">
                <a:solidFill>
                  <a:srgbClr val="FFFF00"/>
                </a:solidFill>
                <a:effectLst/>
                <a:latin typeface="Times New Roman" panose="02020603050405020304" pitchFamily="18" charset="0"/>
                <a:ea typeface="Calibri" panose="020F0502020204030204" pitchFamily="34" charset="0"/>
              </a:rPr>
              <a:t>considering </a:t>
            </a:r>
            <a:r>
              <a:rPr lang="en-US" sz="2600" dirty="0">
                <a:solidFill>
                  <a:srgbClr val="FFFF00"/>
                </a:solidFill>
                <a:effectLst/>
                <a:latin typeface="Times New Roman" panose="02020603050405020304" pitchFamily="18" charset="0"/>
                <a:ea typeface="Calibri" panose="020F0502020204030204" pitchFamily="34" charset="0"/>
              </a:rPr>
              <a:t>the importance of different conditions and locations.</a:t>
            </a:r>
            <a:endParaRPr lang="en-US" sz="2600" dirty="0">
              <a:solidFill>
                <a:srgbClr val="FFFF00"/>
              </a:solidFill>
              <a:effectLst/>
              <a:latin typeface="Times New Roman" panose="02020603050405020304" pitchFamily="18" charset="0"/>
              <a:ea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icture Placeholder 5"/>
          <p:cNvGraphicFramePr>
            <a:graphicFrameLocks noGrp="1"/>
          </p:cNvGraphicFramePr>
          <p:nvPr>
            <p:ph type="pic" idx="1"/>
          </p:nvPr>
        </p:nvGraphicFramePr>
        <p:xfrm>
          <a:off x="1145380" y="1576106"/>
          <a:ext cx="9901239" cy="4786313"/>
        </p:xfrm>
        <a:graphic>
          <a:graphicData uri="http://schemas.openxmlformats.org/drawingml/2006/chart">
            <c:chart xmlns:c="http://schemas.openxmlformats.org/drawingml/2006/chart" xmlns:r="http://schemas.openxmlformats.org/officeDocument/2006/relationships" r:id="rId1"/>
          </a:graphicData>
        </a:graphic>
      </p:graphicFrame>
      <p:sp>
        <p:nvSpPr>
          <p:cNvPr id="9" name="Title 1"/>
          <p:cNvSpPr>
            <a:spLocks noGrp="1"/>
          </p:cNvSpPr>
          <p:nvPr>
            <p:ph type="title"/>
          </p:nvPr>
        </p:nvSpPr>
        <p:spPr>
          <a:xfrm>
            <a:off x="2061368" y="495581"/>
            <a:ext cx="8069264" cy="575982"/>
          </a:xfrm>
        </p:spPr>
        <p:txBody>
          <a:bodyPr/>
          <a:lstStyle/>
          <a:p>
            <a:pPr algn="ctr"/>
            <a:r>
              <a:rPr lang="en-US" sz="2800" b="1" dirty="0">
                <a:effectLst/>
                <a:latin typeface="Times New Roman" panose="02020603050405020304" pitchFamily="18" charset="0"/>
                <a:ea typeface="Calibri" panose="020F0502020204030204" pitchFamily="34" charset="0"/>
              </a:rPr>
              <a:t>Figure-1: Type and Number of Respondents</a:t>
            </a:r>
            <a:endParaRPr lang="en-US" sz="5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3" y="738188"/>
            <a:ext cx="2782889" cy="661707"/>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3" y="1752881"/>
            <a:ext cx="9926638" cy="4195481"/>
          </a:xfrm>
        </p:spPr>
        <p:txBody>
          <a:bodyPr>
            <a:normAutofit/>
          </a:bodyPr>
          <a:lstStyle/>
          <a:p>
            <a:pPr marL="0" marR="0" indent="0" algn="just">
              <a:spcBef>
                <a:spcPts val="0"/>
              </a:spcBef>
              <a:spcAft>
                <a:spcPts val="12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Data was collected through direct question-and-answer/open discussion with a total of 269 (two hundred and sixty-nine) people from the 8 Municipalities covered by the research study and private discussion with the beneficiaries. The participants in the sampling process included mayor 6 (2%), male councilors 66 (25%), female councilors 27 (10%), government officials [Joint Secretary (Municipal - Branch1 &amp; 2), Chief Executive Officer, DDLG,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Upazila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Nirbahi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Officer] 12 (4%), local dignitaries 121 (45%), beneficiaries 19 (7%).</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000"/>
              </a:spcAft>
              <a:buNone/>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So it can be seen that the maximum number (45%) of the respondents in the research survey/study are local dignitaries.</a:t>
            </a:r>
            <a:endPar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721" y="323851"/>
            <a:ext cx="9343722" cy="1076045"/>
          </a:xfrm>
        </p:spPr>
        <p:txBody>
          <a:bodyPr/>
          <a:lstStyle/>
          <a:p>
            <a:pPr marL="0" marR="0" algn="ctr">
              <a:lnSpc>
                <a:spcPct val="115000"/>
              </a:lnSpc>
              <a:spcBef>
                <a:spcPts val="0"/>
              </a:spcBef>
              <a:spcAft>
                <a:spcPts val="2400"/>
              </a:spcAft>
            </a:pP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Figure-2: Is There </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Dispute/Crime/Quarrel </a:t>
            </a:r>
            <a:r>
              <a:rPr lang="en-US" sz="2800" b="1" dirty="0">
                <a:effectLst/>
                <a:latin typeface="Times New Roman" panose="02020603050405020304" pitchFamily="18" charset="0"/>
                <a:ea typeface="Calibri" panose="020F0502020204030204" pitchFamily="34" charset="0"/>
                <a:cs typeface="Vrinda" panose="020B0502040204020203" pitchFamily="34" charset="0"/>
              </a:rPr>
              <a:t>in Municipal </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Area</a:t>
            </a:r>
            <a:r>
              <a:rPr lang="en-US" sz="2800" b="1" dirty="0">
                <a:latin typeface="Times New Roman" panose="02020603050405020304" pitchFamily="18" charset="0"/>
                <a:ea typeface="Calibri" panose="020F0502020204030204" pitchFamily="34" charset="0"/>
                <a:cs typeface="Vrinda" panose="020B0502040204020203" pitchFamily="34" charset="0"/>
              </a:rPr>
              <a:t> </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a:t>
            </a:r>
            <a:endParaRPr lang="en-US" sz="2800" dirty="0">
              <a:effectLst/>
              <a:latin typeface="Calibri" panose="020F0502020204030204" pitchFamily="34" charset="0"/>
              <a:ea typeface="Calibri" panose="020F0502020204030204" pitchFamily="34" charset="0"/>
              <a:cs typeface="Vrinda" panose="020B0502040204020203" pitchFamily="34" charset="0"/>
            </a:endParaRPr>
          </a:p>
        </p:txBody>
      </p:sp>
      <p:graphicFrame>
        <p:nvGraphicFramePr>
          <p:cNvPr id="4" name="Content Placeholder 3"/>
          <p:cNvGraphicFramePr>
            <a:graphicFrameLocks noGrp="1"/>
          </p:cNvGraphicFramePr>
          <p:nvPr>
            <p:ph idx="1"/>
          </p:nvPr>
        </p:nvGraphicFramePr>
        <p:xfrm>
          <a:off x="1125537" y="1585913"/>
          <a:ext cx="9940925" cy="4814887"/>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824" y="967068"/>
            <a:ext cx="2911477" cy="604557"/>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39824" y="2052918"/>
            <a:ext cx="9912351" cy="4039874"/>
          </a:xfrm>
        </p:spPr>
        <p:txBody>
          <a:bodyPr>
            <a:normAutofit/>
          </a:bodyPr>
          <a:lstStyle/>
          <a:p>
            <a:pPr marL="0" marR="0" indent="0" algn="just">
              <a:lnSpc>
                <a:spcPct val="150000"/>
              </a:lnSpc>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120 out of 209 respondents (58%) said yes to the question whether there is dispute/controversy/quarrel in the Municipal area. 53 (25%) said no and 36 (17%) refrained from answering.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50000"/>
              </a:lnSpc>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 it is seen that according to the </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maximum number (58%) of the respondent’s disputes/disputes/quarrels exist in Municipal areas.</a:t>
            </a:r>
            <a:endPar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4836" y="352705"/>
            <a:ext cx="7826377" cy="1004607"/>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Figure-3: Is There Any Mechanism for Dispute </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Settlement/Resolution in your Municipal?</a:t>
            </a:r>
            <a:endParaRPr lang="en-US" sz="5400" dirty="0"/>
          </a:p>
        </p:txBody>
      </p:sp>
      <p:graphicFrame>
        <p:nvGraphicFramePr>
          <p:cNvPr id="4" name="Content Placeholder 3"/>
          <p:cNvGraphicFramePr>
            <a:graphicFrameLocks noGrp="1"/>
          </p:cNvGraphicFramePr>
          <p:nvPr>
            <p:ph idx="1"/>
          </p:nvPr>
        </p:nvGraphicFramePr>
        <p:xfrm>
          <a:off x="1622424" y="1528764"/>
          <a:ext cx="9250363" cy="4643436"/>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852488"/>
            <a:ext cx="3011489" cy="647420"/>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1912283"/>
            <a:ext cx="9855201" cy="4190133"/>
          </a:xfrm>
        </p:spPr>
        <p:txBody>
          <a:bodyPr>
            <a:noAutofit/>
          </a:bodyPr>
          <a:lstStyle/>
          <a:p>
            <a:pPr marL="0" marR="0" indent="0" algn="just">
              <a:lnSpc>
                <a:spcPct val="150000"/>
              </a:lnSpc>
              <a:spcBef>
                <a:spcPts val="0"/>
              </a:spcBef>
              <a:spcAft>
                <a:spcPts val="18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114 out of 209 respondents (55%) answered yes to the question whether there is any mechanism for dispute resolution. 36 (17%) said no and 59 (28%) refrained from answering yes.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50000"/>
              </a:lnSpc>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 it is seen that according to the </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maximum number (55%) of the respondents there is a mechanism for dispute resolution.</a:t>
            </a:r>
            <a:endPar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279" y="609600"/>
            <a:ext cx="8946541" cy="1014412"/>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Figure-4: How Do You Resolve Disputes (One or More Answers Apply)</a:t>
            </a:r>
            <a:endParaRPr lang="en-US" sz="5400" dirty="0"/>
          </a:p>
        </p:txBody>
      </p:sp>
      <p:graphicFrame>
        <p:nvGraphicFramePr>
          <p:cNvPr id="4" name="Content Placeholder 3"/>
          <p:cNvGraphicFramePr>
            <a:graphicFrameLocks noGrp="1"/>
          </p:cNvGraphicFramePr>
          <p:nvPr>
            <p:ph idx="1"/>
          </p:nvPr>
        </p:nvGraphicFramePr>
        <p:xfrm>
          <a:off x="1168400" y="2052638"/>
          <a:ext cx="9775825" cy="419576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1081372"/>
            <a:ext cx="2668589" cy="604557"/>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2143124"/>
            <a:ext cx="9869488" cy="4219175"/>
          </a:xfrm>
        </p:spPr>
        <p:txBody>
          <a:bodyPr>
            <a:normAutofit/>
          </a:bodyPr>
          <a:lstStyle/>
          <a:p>
            <a:pPr marL="0" marR="0" indent="0" algn="just">
              <a:spcBef>
                <a:spcPts val="0"/>
              </a:spcBef>
              <a:spcAft>
                <a:spcPts val="10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Regarding the method of dispute resolution, a total of 37 (33%) of 8 Municipalities   resolved it through arbitration by local dignitaries, 11 (10%) resolved the dispute by the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councilors,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46 (40%) resolved through the mayor's application by the Municipal, 14 (12%) expressed opinion through police station and 6 (5%) did not give any opinion.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000"/>
              </a:spcAft>
              <a:buNone/>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So, it is seen that maximum number of 46 (40%) respondents said that disputes are resolved through mayor by petitioning to Municipal. What is noteworthy here is that 60% of the respondent’s said disputes are resolved without the involvement of the mayor.</a:t>
            </a:r>
            <a:endPar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609600"/>
            <a:ext cx="9404723" cy="876300"/>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Figure-5: To Whom Should the Applicant Apply for Dispute Resolution?</a:t>
            </a:r>
            <a:endParaRPr lang="en-US" sz="5400" dirty="0"/>
          </a:p>
        </p:txBody>
      </p:sp>
      <p:graphicFrame>
        <p:nvGraphicFramePr>
          <p:cNvPr id="4" name="Content Placeholder 3"/>
          <p:cNvGraphicFramePr>
            <a:graphicFrameLocks noGrp="1"/>
          </p:cNvGraphicFramePr>
          <p:nvPr>
            <p:ph idx="1"/>
          </p:nvPr>
        </p:nvGraphicFramePr>
        <p:xfrm>
          <a:off x="1103683" y="1843088"/>
          <a:ext cx="9797679" cy="440531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6162" y="1324255"/>
            <a:ext cx="2782889" cy="561695"/>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046162" y="2286000"/>
            <a:ext cx="9826626" cy="4037798"/>
          </a:xfrm>
        </p:spPr>
        <p:txBody>
          <a:bodyPr>
            <a:noAutofit/>
          </a:bodyPr>
          <a:lstStyle/>
          <a:p>
            <a:pPr marL="0" marR="0" indent="0" algn="just">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 response to the question to whom the applicant should apply for dispute resolution, a total of 108 (52%) of the 8 Municipalities   said to the mayor, 10 (5%) to the Board, 44 (21%) to the Council, 13 (6 %) said to the secretaries, </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32 (15%) said to the village chief [</a:t>
            </a:r>
            <a:r>
              <a:rPr lang="en-US"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Karbari</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(Para head)/Head Man (Mouza head)]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and 2 (1%) refrained from giving an opinion.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 it can be seen that the </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maximum number of 108 (52%) respondents have given the opinion that they apply to the Mayor for dispute resolution.</a:t>
            </a:r>
            <a:endPar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305" y="609601"/>
            <a:ext cx="9404723" cy="718857"/>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Figure-6: Is There Any Time Limit for </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Resolve/Settling </a:t>
            </a:r>
            <a:r>
              <a:rPr lang="en-US" sz="2800" b="1" dirty="0">
                <a:effectLst/>
                <a:latin typeface="Times New Roman" panose="02020603050405020304" pitchFamily="18" charset="0"/>
                <a:ea typeface="Calibri" panose="020F0502020204030204" pitchFamily="34" charset="0"/>
                <a:cs typeface="Vrinda" panose="020B0502040204020203" pitchFamily="34" charset="0"/>
              </a:rPr>
              <a:t>the Case?</a:t>
            </a:r>
            <a:endParaRPr lang="en-US" sz="5400" dirty="0"/>
          </a:p>
        </p:txBody>
      </p:sp>
      <p:graphicFrame>
        <p:nvGraphicFramePr>
          <p:cNvPr id="4" name="Content Placeholder 3"/>
          <p:cNvGraphicFramePr>
            <a:graphicFrameLocks noGrp="1"/>
          </p:cNvGraphicFramePr>
          <p:nvPr>
            <p:ph idx="1"/>
          </p:nvPr>
        </p:nvGraphicFramePr>
        <p:xfrm>
          <a:off x="1218803" y="1752600"/>
          <a:ext cx="9754394" cy="4195762"/>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1124231"/>
            <a:ext cx="2840039" cy="575982"/>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2262327"/>
            <a:ext cx="9798051" cy="4027637"/>
          </a:xfrm>
        </p:spPr>
        <p:txBody>
          <a:bodyPr>
            <a:noAutofit/>
          </a:bodyPr>
          <a:lstStyle/>
          <a:p>
            <a:pPr marL="0" marR="0" indent="0" algn="just">
              <a:lnSpc>
                <a:spcPct val="150000"/>
              </a:lnSpc>
              <a:spcBef>
                <a:spcPts val="0"/>
              </a:spcBef>
              <a:spcAft>
                <a:spcPts val="6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118 (57%) of 8 Municipalities   said yes and 57 (27%) said no when asked if there is a time limit for settling/resolve cases. The remaining 34 (16%) did not </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respond. The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act</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does not specifically mention the time frame for adjudication. It shows that a significant number of respondents are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not known</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about this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act</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724" y="495584"/>
            <a:ext cx="9404723" cy="1076045"/>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Figure-7</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a:t>
            </a:r>
            <a:r>
              <a:rPr lang="en-US" sz="2800" b="1" dirty="0">
                <a:solidFill>
                  <a:schemeClr val="bg1"/>
                </a:solidFill>
              </a:rPr>
              <a:t> </a:t>
            </a:r>
            <a:r>
              <a:rPr lang="en-US" sz="2400" b="1" dirty="0">
                <a:solidFill>
                  <a:schemeClr val="accent5">
                    <a:lumMod val="20000"/>
                    <a:lumOff val="80000"/>
                  </a:schemeClr>
                </a:solidFill>
              </a:rPr>
              <a:t>How many days</a:t>
            </a:r>
            <a:r>
              <a:rPr lang="en-US" sz="2400" b="1" dirty="0" smtClean="0">
                <a:solidFill>
                  <a:schemeClr val="accent5">
                    <a:lumMod val="20000"/>
                    <a:lumOff val="80000"/>
                  </a:schemeClr>
                </a:solidFill>
                <a:effectLst/>
                <a:latin typeface="Times New Roman" panose="02020603050405020304" pitchFamily="18" charset="0"/>
                <a:ea typeface="Calibri" panose="020F0502020204030204" pitchFamily="34" charset="0"/>
                <a:cs typeface="Vrinda" panose="020B0502040204020203" pitchFamily="34" charset="0"/>
              </a:rPr>
              <a:t> </a:t>
            </a:r>
            <a:r>
              <a:rPr lang="en-US" sz="2400" b="1" dirty="0">
                <a:effectLst/>
                <a:latin typeface="Times New Roman" panose="02020603050405020304" pitchFamily="18" charset="0"/>
                <a:ea typeface="Calibri" panose="020F0502020204030204" pitchFamily="34" charset="0"/>
                <a:cs typeface="Vrinda" panose="020B0502040204020203" pitchFamily="34" charset="0"/>
              </a:rPr>
              <a:t>Should the Adjudication Be Completed from the Date of Receipt of Application for Dispute Resolution?</a:t>
            </a:r>
            <a:endParaRPr lang="en-US" sz="2400" dirty="0"/>
          </a:p>
        </p:txBody>
      </p:sp>
      <p:graphicFrame>
        <p:nvGraphicFramePr>
          <p:cNvPr id="4" name="Content Placeholder 3"/>
          <p:cNvGraphicFramePr>
            <a:graphicFrameLocks noGrp="1"/>
          </p:cNvGraphicFramePr>
          <p:nvPr>
            <p:ph idx="1"/>
          </p:nvPr>
        </p:nvGraphicFramePr>
        <p:xfrm>
          <a:off x="1103313" y="1857378"/>
          <a:ext cx="9840912" cy="447675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1243016"/>
            <a:ext cx="3097214" cy="742950"/>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1736436"/>
            <a:ext cx="9883776" cy="4082473"/>
          </a:xfrm>
        </p:spPr>
        <p:txBody>
          <a:bodyPr>
            <a:normAutofit/>
          </a:bodyPr>
          <a:lstStyle/>
          <a:p>
            <a:pPr marL="0" indent="0" algn="just">
              <a:lnSpc>
                <a:spcPct val="150000"/>
              </a:lnSpc>
              <a:buNone/>
            </a:pPr>
            <a:r>
              <a:rPr lang="en-US" sz="2800" dirty="0">
                <a:effectLst/>
                <a:latin typeface="Times New Roman" panose="02020603050405020304" pitchFamily="18" charset="0"/>
                <a:ea typeface="Calibri" panose="020F0502020204030204" pitchFamily="34" charset="0"/>
                <a:cs typeface="Vrinda" panose="020B0502040204020203" pitchFamily="34" charset="0"/>
              </a:rPr>
              <a:t>21 out of 209 people (10%) in 8 Municipalities   said 6-8 days, 16 (8%) said 14 days, 18 (9%) said that the trial should be completed within 8 Municipalities   from the date of receipt of application for dispute resolution. 10-15 days, 26 (12%) said 20-30 days, 7 (3%) said 40-45 days, 37 (18%) said 60 days, </a:t>
            </a:r>
            <a:r>
              <a:rPr lang="en-US" sz="2800" dirty="0">
                <a:solidFill>
                  <a:srgbClr val="FFFF00"/>
                </a:solidFill>
                <a:effectLst/>
                <a:latin typeface="Times New Roman" panose="02020603050405020304" pitchFamily="18" charset="0"/>
                <a:ea typeface="Calibri" panose="020F0502020204030204" pitchFamily="34" charset="0"/>
                <a:cs typeface="Vrinda" panose="020B0502040204020203" pitchFamily="34" charset="0"/>
              </a:rPr>
              <a:t>53 (25%) said 90 days</a:t>
            </a:r>
            <a:r>
              <a:rPr lang="en-US" sz="2800" dirty="0">
                <a:effectLst/>
                <a:latin typeface="Times New Roman" panose="02020603050405020304" pitchFamily="18" charset="0"/>
                <a:ea typeface="Calibri" panose="020F0502020204030204" pitchFamily="34" charset="0"/>
                <a:cs typeface="Vrinda" panose="020B0502040204020203" pitchFamily="34" charset="0"/>
              </a:rPr>
              <a:t>, 13 (6%) said) said 120 days and 18 (9%) gave no comment.</a:t>
            </a:r>
            <a:endParaRPr lang="en-US" sz="2800" dirty="0">
              <a:effectLst/>
              <a:latin typeface="Calibri" panose="020F0502020204030204" pitchFamily="34" charset="0"/>
              <a:ea typeface="Calibri" panose="020F0502020204030204" pitchFamily="34" charset="0"/>
              <a:cs typeface="Vrinda" panose="020B0502040204020203"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861" y="609601"/>
            <a:ext cx="9404723" cy="1004607"/>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Figure-8: Is There a Need to Criminalize the Applicant for Filing a False Case and </a:t>
            </a:r>
            <a:r>
              <a:rPr lang="en-US" sz="2800" b="1" dirty="0" smtClean="0">
                <a:latin typeface="Times New Roman" panose="02020603050405020304" pitchFamily="18" charset="0"/>
                <a:ea typeface="Calibri" panose="020F0502020204030204" pitchFamily="34" charset="0"/>
                <a:cs typeface="Vrinda" panose="020B0502040204020203" pitchFamily="34" charset="0"/>
              </a:rPr>
              <a:t>impose</a:t>
            </a:r>
            <a:r>
              <a:rPr lang="en-US" sz="2800" b="1" dirty="0" smtClean="0">
                <a:effectLst/>
                <a:latin typeface="Times New Roman" panose="02020603050405020304" pitchFamily="18" charset="0"/>
                <a:ea typeface="Calibri" panose="020F0502020204030204" pitchFamily="34" charset="0"/>
                <a:cs typeface="Vrinda" panose="020B0502040204020203" pitchFamily="34" charset="0"/>
              </a:rPr>
              <a:t> penalty?</a:t>
            </a:r>
            <a:endParaRPr lang="en-US" sz="5400" dirty="0"/>
          </a:p>
        </p:txBody>
      </p:sp>
      <p:graphicFrame>
        <p:nvGraphicFramePr>
          <p:cNvPr id="4" name="Content Placeholder 3"/>
          <p:cNvGraphicFramePr>
            <a:graphicFrameLocks noGrp="1"/>
          </p:cNvGraphicFramePr>
          <p:nvPr>
            <p:ph idx="1"/>
          </p:nvPr>
        </p:nvGraphicFramePr>
        <p:xfrm>
          <a:off x="1103313" y="1943100"/>
          <a:ext cx="9898062" cy="4305299"/>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1281393"/>
            <a:ext cx="2811464" cy="647420"/>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2261937"/>
            <a:ext cx="9726613" cy="3975233"/>
          </a:xfrm>
        </p:spPr>
        <p:txBody>
          <a:bodyPr>
            <a:normAutofit/>
          </a:bodyPr>
          <a:lstStyle/>
          <a:p>
            <a:pPr marL="0" indent="0" algn="just">
              <a:lnSpc>
                <a:spcPct val="150000"/>
              </a:lnSpc>
              <a:buNone/>
            </a:pPr>
            <a:r>
              <a:rPr lang="en-US" sz="2800" dirty="0">
                <a:effectLst/>
                <a:latin typeface="Times New Roman" panose="02020603050405020304" pitchFamily="18" charset="0"/>
                <a:ea typeface="Calibri" panose="020F0502020204030204" pitchFamily="34" charset="0"/>
                <a:cs typeface="Vrinda" panose="020B0502040204020203" pitchFamily="34" charset="0"/>
              </a:rPr>
              <a:t>109 out of 209 respondants, (52%) said yes, 74 people (35%) said no in response to the question whether it is necessary to make the applicant a criminal and </a:t>
            </a:r>
            <a:r>
              <a:rPr lang="en-US" sz="2800" dirty="0" smtClean="0">
                <a:latin typeface="Times New Roman" panose="02020603050405020304" pitchFamily="18" charset="0"/>
                <a:ea typeface="Calibri" panose="020F0502020204030204" pitchFamily="34" charset="0"/>
                <a:cs typeface="Vrinda" panose="020B0502040204020203" pitchFamily="34" charset="0"/>
              </a:rPr>
              <a:t>impose</a:t>
            </a:r>
            <a:r>
              <a:rPr lang="en-US" sz="2800" dirty="0" smtClean="0">
                <a:effectLst/>
                <a:latin typeface="Times New Roman" panose="02020603050405020304" pitchFamily="18" charset="0"/>
                <a:ea typeface="Calibri" panose="020F0502020204030204" pitchFamily="34" charset="0"/>
                <a:cs typeface="Vrinda" panose="020B0502040204020203" pitchFamily="34" charset="0"/>
              </a:rPr>
              <a:t> penalty </a:t>
            </a:r>
            <a:r>
              <a:rPr lang="en-US" sz="2800" dirty="0">
                <a:effectLst/>
                <a:latin typeface="Times New Roman" panose="02020603050405020304" pitchFamily="18" charset="0"/>
                <a:ea typeface="Calibri" panose="020F0502020204030204" pitchFamily="34" charset="0"/>
                <a:cs typeface="Vrinda" panose="020B0502040204020203" pitchFamily="34" charset="0"/>
              </a:rPr>
              <a:t>if a false case is filed. The remaining 27 (13%) did not respond.</a:t>
            </a:r>
            <a:endParaRPr lang="en-US" sz="2800" dirty="0">
              <a:effectLst/>
              <a:latin typeface="Calibri" panose="020F0502020204030204" pitchFamily="34" charset="0"/>
              <a:ea typeface="Calibri" panose="020F0502020204030204" pitchFamily="34" charset="0"/>
              <a:cs typeface="Vrinda" panose="020B0502040204020203"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186" y="466726"/>
            <a:ext cx="8946541" cy="1400530"/>
          </a:xfrm>
        </p:spPr>
        <p:txBody>
          <a:bodyPr/>
          <a:lstStyle/>
          <a:p>
            <a:pPr algn="ctr"/>
            <a:r>
              <a:rPr lang="en-US" sz="2800" b="1" dirty="0">
                <a:effectLst/>
                <a:latin typeface="Times New Roman" panose="02020603050405020304" pitchFamily="18" charset="0"/>
                <a:ea typeface="Calibri" panose="020F0502020204030204" pitchFamily="34" charset="0"/>
                <a:cs typeface="Vrinda" panose="020B0502040204020203" pitchFamily="34" charset="0"/>
              </a:rPr>
              <a:t>Figure-9: What should be the judicial Jurisdiction (existing judicial jurisdiction taka=25,000/-) in the Municipal Board Act?</a:t>
            </a:r>
            <a:endParaRPr lang="en-US" sz="5400" dirty="0"/>
          </a:p>
        </p:txBody>
      </p:sp>
      <p:graphicFrame>
        <p:nvGraphicFramePr>
          <p:cNvPr id="4" name="Content Placeholder 3"/>
          <p:cNvGraphicFramePr>
            <a:graphicFrameLocks noGrp="1"/>
          </p:cNvGraphicFramePr>
          <p:nvPr>
            <p:ph idx="1"/>
          </p:nvPr>
        </p:nvGraphicFramePr>
        <p:xfrm>
          <a:off x="1103313" y="2052638"/>
          <a:ext cx="9840912" cy="4338636"/>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687" y="1186283"/>
            <a:ext cx="3382964" cy="818870"/>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82687" y="2333764"/>
            <a:ext cx="9826626" cy="3990033"/>
          </a:xfrm>
        </p:spPr>
        <p:txBody>
          <a:bodyPr>
            <a:normAutofit/>
          </a:bodyPr>
          <a:lstStyle/>
          <a:p>
            <a:pPr marL="0" marR="0" indent="0" algn="just">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21 (10%) respondents said 25 thousand taka, 18 (9%) said 50 thousand taka, 27 (13%) said 75 thousand taka, 24 (11%) said Tk. 1 lakh, 18 people (9%) said Tk. 2 lakh, 31 people (15%) said Tk. five lakh,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39 people (19%) said Tk. 10 lakh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9 people (4%) said Tk. 30 to Tk. 50 lakh, 12 people (6%) say 75 lakh taka, 7 people (3%) say 1 to 25 crore taka. Remaining 3 (1%) refrained from answering.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100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So, it can be seen that</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maximum number of respondents 39 (29%) said that mayors should have jurisdiction up to </a:t>
            </a:r>
            <a:r>
              <a:rPr lang="en-US" sz="2800"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Tk</a:t>
            </a:r>
            <a:r>
              <a:rPr lang="en-US" sz="28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.10 </a:t>
            </a:r>
            <a:r>
              <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lakhs.</a:t>
            </a:r>
            <a:endParaRPr lang="en-US"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2019" y="649666"/>
            <a:ext cx="6893170" cy="939984"/>
          </a:xfrm>
        </p:spPr>
        <p:txBody>
          <a:bodyPr/>
          <a:lstStyle/>
          <a:p>
            <a:pPr algn="ctr"/>
            <a:r>
              <a:rPr lang="en-US" sz="2800" b="1" u="sng" dirty="0">
                <a:latin typeface="Times New Roman" panose="02020603050405020304" pitchFamily="18" charset="0"/>
                <a:cs typeface="Times New Roman" panose="02020603050405020304" pitchFamily="18" charset="0"/>
              </a:rPr>
              <a:t>Recommendations from FGD</a:t>
            </a:r>
            <a:br>
              <a:rPr lang="en-US" dirty="0"/>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1554" y="1589650"/>
            <a:ext cx="10089381" cy="4715022"/>
          </a:xfrm>
        </p:spPr>
        <p:txBody>
          <a:bodyPr>
            <a:normAutofit lnSpcReduction="10000"/>
          </a:bodyPr>
          <a:lstStyle/>
          <a:p>
            <a:pPr lvl="0">
              <a:lnSpc>
                <a:spcPct val="150000"/>
              </a:lnSpc>
            </a:pPr>
            <a:r>
              <a:rPr lang="en-US" sz="2200" dirty="0">
                <a:latin typeface="Times New Roman" panose="02020603050405020304" pitchFamily="18" charset="0"/>
                <a:cs typeface="Times New Roman" panose="02020603050405020304" pitchFamily="18" charset="0"/>
              </a:rPr>
              <a:t>Judging impartially without regard to who voted for whom;</a:t>
            </a:r>
            <a:endParaRPr lang="en-US" sz="2200" dirty="0">
              <a:latin typeface="Times New Roman" panose="02020603050405020304" pitchFamily="18" charset="0"/>
              <a:cs typeface="Times New Roman" panose="02020603050405020304" pitchFamily="18" charset="0"/>
            </a:endParaRPr>
          </a:p>
          <a:p>
            <a:pPr lvl="0">
              <a:lnSpc>
                <a:spcPct val="150000"/>
              </a:lnSpc>
            </a:pPr>
            <a:r>
              <a:rPr lang="en-US" sz="2200" dirty="0">
                <a:solidFill>
                  <a:srgbClr val="FFFF00"/>
                </a:solidFill>
                <a:latin typeface="Times New Roman" panose="02020603050405020304" pitchFamily="18" charset="0"/>
                <a:cs typeface="Times New Roman" panose="02020603050405020304" pitchFamily="18" charset="0"/>
              </a:rPr>
              <a:t>Be focused on judging human qualities/changes in mental state</a:t>
            </a:r>
            <a:r>
              <a:rPr lang="en-US" sz="2200" dirty="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lvl="0">
              <a:lnSpc>
                <a:spcPct val="150000"/>
              </a:lnSpc>
            </a:pPr>
            <a:r>
              <a:rPr lang="en-US" sz="2200" dirty="0">
                <a:latin typeface="Times New Roman" panose="02020603050405020304" pitchFamily="18" charset="0"/>
                <a:cs typeface="Times New Roman" panose="02020603050405020304" pitchFamily="18" charset="0"/>
              </a:rPr>
              <a:t>P</a:t>
            </a:r>
            <a:r>
              <a:rPr lang="en-US" sz="2200" dirty="0">
                <a:solidFill>
                  <a:srgbClr val="FFFF00"/>
                </a:solidFill>
                <a:latin typeface="Times New Roman" panose="02020603050405020304" pitchFamily="18" charset="0"/>
                <a:cs typeface="Times New Roman" panose="02020603050405020304" pitchFamily="18" charset="0"/>
              </a:rPr>
              <a:t>racticed- oriented ‍and participatory training have to designed for the concerns;</a:t>
            </a:r>
            <a:endParaRPr lang="en-US" sz="2200" dirty="0">
              <a:latin typeface="Times New Roman" panose="02020603050405020304" pitchFamily="18" charset="0"/>
              <a:cs typeface="Times New Roman" panose="02020603050405020304" pitchFamily="18" charset="0"/>
            </a:endParaRPr>
          </a:p>
          <a:p>
            <a:pPr lvl="0">
              <a:lnSpc>
                <a:spcPct val="150000"/>
              </a:lnSpc>
            </a:pPr>
            <a:r>
              <a:rPr lang="en-US" sz="2200" dirty="0">
                <a:latin typeface="Times New Roman" panose="02020603050405020304" pitchFamily="18" charset="0"/>
                <a:cs typeface="Times New Roman" panose="02020603050405020304" pitchFamily="18" charset="0"/>
              </a:rPr>
              <a:t>Not taking cases to the police station without permission/concern from the Municipal;</a:t>
            </a:r>
            <a:endParaRPr lang="en-US" sz="2200" dirty="0">
              <a:latin typeface="Times New Roman" panose="02020603050405020304" pitchFamily="18" charset="0"/>
              <a:cs typeface="Times New Roman" panose="02020603050405020304" pitchFamily="18" charset="0"/>
            </a:endParaRPr>
          </a:p>
          <a:p>
            <a:pPr lvl="0">
              <a:lnSpc>
                <a:spcPct val="150000"/>
              </a:lnSpc>
            </a:pPr>
            <a:r>
              <a:rPr lang="en-US" sz="2200" dirty="0">
                <a:latin typeface="Times New Roman" panose="02020603050405020304" pitchFamily="18" charset="0"/>
                <a:cs typeface="Times New Roman" panose="02020603050405020304" pitchFamily="18" charset="0"/>
              </a:rPr>
              <a:t>The mayor shall be empowered in this Act to delegate mayoral powers;</a:t>
            </a:r>
            <a:endParaRPr lang="en-US" sz="2200" dirty="0">
              <a:latin typeface="Times New Roman" panose="02020603050405020304" pitchFamily="18" charset="0"/>
              <a:cs typeface="Times New Roman" panose="02020603050405020304" pitchFamily="18" charset="0"/>
            </a:endParaRPr>
          </a:p>
          <a:p>
            <a:pPr lvl="0">
              <a:lnSpc>
                <a:spcPct val="150000"/>
              </a:lnSpc>
            </a:pPr>
            <a:r>
              <a:rPr lang="en-US" sz="2200" dirty="0">
                <a:latin typeface="Times New Roman" panose="02020603050405020304" pitchFamily="18" charset="0"/>
                <a:cs typeface="Times New Roman" panose="02020603050405020304" pitchFamily="18" charset="0"/>
              </a:rPr>
              <a:t>Jurisdiction of Resolution Board should be Rs.75 Lakhs/1 Crore;</a:t>
            </a:r>
            <a:endParaRPr lang="en-US" sz="2200" dirty="0">
              <a:latin typeface="Times New Roman" panose="02020603050405020304" pitchFamily="18" charset="0"/>
              <a:cs typeface="Times New Roman" panose="02020603050405020304" pitchFamily="18" charset="0"/>
            </a:endParaRPr>
          </a:p>
          <a:p>
            <a:pPr>
              <a:lnSpc>
                <a:spcPct val="150000"/>
              </a:lnSpc>
            </a:pPr>
            <a:r>
              <a:rPr lang="en-US" sz="2200" dirty="0">
                <a:latin typeface="Times New Roman" panose="02020603050405020304" pitchFamily="18" charset="0"/>
                <a:cs typeface="Times New Roman" panose="02020603050405020304" pitchFamily="18" charset="0"/>
              </a:rPr>
              <a:t>To include councilors as members in </a:t>
            </a:r>
            <a:r>
              <a:rPr lang="en-US" sz="2200" dirty="0" err="1">
                <a:latin typeface="Times New Roman" panose="02020603050405020304" pitchFamily="18" charset="0"/>
                <a:cs typeface="Times New Roman" panose="02020603050405020304" pitchFamily="18" charset="0"/>
              </a:rPr>
              <a:t>Upazila</a:t>
            </a:r>
            <a:r>
              <a:rPr lang="en-US" sz="2200" dirty="0">
                <a:latin typeface="Times New Roman" panose="02020603050405020304" pitchFamily="18" charset="0"/>
                <a:cs typeface="Times New Roman" panose="02020603050405020304" pitchFamily="18" charset="0"/>
              </a:rPr>
              <a:t> law and order enforcement committee</a:t>
            </a:r>
            <a:endParaRPr lang="en-US"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593396"/>
            <a:ext cx="8117059" cy="728968"/>
          </a:xfrm>
        </p:spPr>
        <p:txBody>
          <a:bodyPr/>
          <a:lstStyle/>
          <a:p>
            <a:pPr algn="ctr"/>
            <a:r>
              <a:rPr lang="en-US" sz="2800" b="1" u="sng" dirty="0">
                <a:latin typeface="Times New Roman" panose="02020603050405020304" pitchFamily="18" charset="0"/>
                <a:cs typeface="Times New Roman" panose="02020603050405020304" pitchFamily="18" charset="0"/>
              </a:rPr>
              <a:t>Recommendations through Interviews</a:t>
            </a:r>
            <a:endParaRPr lang="en-US" sz="2800"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0" y="1519312"/>
            <a:ext cx="10608044" cy="4571999"/>
          </a:xfrm>
        </p:spPr>
        <p:txBody>
          <a:bodyPr>
            <a:normAutofit/>
          </a:bodyPr>
          <a:lstStyle/>
          <a:p>
            <a:pPr marL="0" indent="0">
              <a:buNone/>
            </a:pPr>
            <a:r>
              <a:rPr lang="en-US" sz="2200" dirty="0">
                <a:latin typeface="Times New Roman" panose="02020603050405020304" pitchFamily="18" charset="0"/>
                <a:cs typeface="Times New Roman" panose="02020603050405020304" pitchFamily="18" charset="0"/>
              </a:rPr>
              <a:t>Opinions obtained from personal interviews of Joint Secretary Local Government Division, Mayor of the Municipal under survey, DDLG, UNO:</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The mayor alone or together with the Councilors </a:t>
            </a:r>
            <a:r>
              <a:rPr lang="en-US" sz="2200" dirty="0">
                <a:solidFill>
                  <a:srgbClr val="FFFF00"/>
                </a:solidFill>
                <a:latin typeface="Times New Roman" panose="02020603050405020304" pitchFamily="18" charset="0"/>
                <a:cs typeface="Times New Roman" panose="02020603050405020304" pitchFamily="18" charset="0"/>
              </a:rPr>
              <a:t>settle disputes through arbitration. No board is formally constituted;</a:t>
            </a:r>
            <a:endParaRPr lang="en-US" sz="2200" dirty="0">
              <a:solidFill>
                <a:srgbClr val="FFFF00"/>
              </a:solidFill>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There is no </a:t>
            </a:r>
            <a:r>
              <a:rPr lang="en-US" sz="2200" dirty="0" err="1">
                <a:solidFill>
                  <a:srgbClr val="FFFF00"/>
                </a:solidFill>
                <a:latin typeface="Times New Roman" panose="02020603050405020304" pitchFamily="18" charset="0"/>
                <a:cs typeface="Times New Roman" panose="02020603050405020304" pitchFamily="18" charset="0"/>
              </a:rPr>
              <a:t>Ajlas</a:t>
            </a:r>
            <a:r>
              <a:rPr lang="en-US" sz="2200" dirty="0">
                <a:latin typeface="Times New Roman" panose="02020603050405020304" pitchFamily="18" charset="0"/>
                <a:cs typeface="Times New Roman" panose="02020603050405020304" pitchFamily="18" charset="0"/>
              </a:rPr>
              <a:t> in the Municipal Office, the Mayor sits in his chambers and resolves disputes/complaints;</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No report is filed in the office of the </a:t>
            </a:r>
            <a:r>
              <a:rPr lang="en-US" sz="2200" dirty="0">
                <a:solidFill>
                  <a:srgbClr val="FFFF00"/>
                </a:solidFill>
                <a:latin typeface="Times New Roman" panose="02020603050405020304" pitchFamily="18" charset="0"/>
                <a:cs typeface="Times New Roman" panose="02020603050405020304" pitchFamily="18" charset="0"/>
              </a:rPr>
              <a:t>District Magistrate;</a:t>
            </a:r>
            <a:endParaRPr lang="en-US" sz="2200" dirty="0">
              <a:solidFill>
                <a:srgbClr val="FFFF00"/>
              </a:solidFill>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Systematic training should be in place for the administration of justice;</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There is no position of </a:t>
            </a:r>
            <a:r>
              <a:rPr lang="en-US" sz="2200" dirty="0" err="1">
                <a:solidFill>
                  <a:srgbClr val="FFFF00"/>
                </a:solidFill>
                <a:latin typeface="Times New Roman" panose="02020603050405020304" pitchFamily="18" charset="0"/>
                <a:cs typeface="Times New Roman" panose="02020603050405020304" pitchFamily="18" charset="0"/>
              </a:rPr>
              <a:t>Peshkar</a:t>
            </a:r>
            <a:r>
              <a:rPr lang="en-US" sz="2200" dirty="0">
                <a:solidFill>
                  <a:srgbClr val="FFFF00"/>
                </a:solidFill>
                <a:latin typeface="Times New Roman" panose="02020603050405020304" pitchFamily="18" charset="0"/>
                <a:cs typeface="Times New Roman" panose="02020603050405020304" pitchFamily="18" charset="0"/>
              </a:rPr>
              <a:t>/Court Assistant </a:t>
            </a:r>
            <a:r>
              <a:rPr lang="en-US" sz="2200" dirty="0">
                <a:latin typeface="Times New Roman" panose="02020603050405020304" pitchFamily="18" charset="0"/>
                <a:cs typeface="Times New Roman" panose="02020603050405020304" pitchFamily="18" charset="0"/>
              </a:rPr>
              <a:t>in court administration, </a:t>
            </a:r>
            <a:r>
              <a:rPr lang="en-US" sz="2200" dirty="0">
                <a:solidFill>
                  <a:srgbClr val="FFFF00"/>
                </a:solidFill>
                <a:latin typeface="Times New Roman" panose="02020603050405020304" pitchFamily="18" charset="0"/>
                <a:cs typeface="Times New Roman" panose="02020603050405020304" pitchFamily="18" charset="0"/>
              </a:rPr>
              <a:t>due to lack of knowledge or proper training of the officer in charge/</a:t>
            </a:r>
            <a:r>
              <a:rPr lang="en-US" sz="2200" dirty="0" err="1">
                <a:solidFill>
                  <a:srgbClr val="FFFF00"/>
                </a:solidFill>
                <a:latin typeface="Times New Roman" panose="02020603050405020304" pitchFamily="18" charset="0"/>
                <a:cs typeface="Times New Roman" panose="02020603050405020304" pitchFamily="18" charset="0"/>
              </a:rPr>
              <a:t>peshkar</a:t>
            </a:r>
            <a:r>
              <a:rPr lang="en-US" sz="2200" dirty="0">
                <a:solidFill>
                  <a:srgbClr val="FFFF00"/>
                </a:solidFill>
                <a:latin typeface="Times New Roman" panose="02020603050405020304" pitchFamily="18" charset="0"/>
                <a:cs typeface="Times New Roman" panose="02020603050405020304" pitchFamily="18" charset="0"/>
              </a:rPr>
              <a:t>, care is taken in the preservation of records;</a:t>
            </a:r>
            <a:endParaRPr lang="en-US" sz="22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532" y="832546"/>
            <a:ext cx="2758271" cy="503885"/>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1" y="1730321"/>
            <a:ext cx="10256351" cy="4431323"/>
          </a:xfrm>
        </p:spPr>
        <p:txBody>
          <a:bodyPr>
            <a:normAutofit/>
          </a:bodyPr>
          <a:lstStyle/>
          <a:p>
            <a:pPr lvl="1">
              <a:lnSpc>
                <a:spcPct val="150000"/>
              </a:lnSpc>
            </a:pPr>
            <a:r>
              <a:rPr lang="en-US" sz="2200" dirty="0">
                <a:latin typeface="Times New Roman" panose="02020603050405020304" pitchFamily="18" charset="0"/>
                <a:cs typeface="Times New Roman" panose="02020603050405020304" pitchFamily="18" charset="0"/>
              </a:rPr>
              <a:t>Board </a:t>
            </a:r>
            <a:r>
              <a:rPr lang="en-US" sz="2200" dirty="0" smtClean="0">
                <a:latin typeface="Times New Roman" panose="02020603050405020304" pitchFamily="18" charset="0"/>
                <a:cs typeface="Times New Roman" panose="02020603050405020304" pitchFamily="18" charset="0"/>
              </a:rPr>
              <a:t>acts </a:t>
            </a:r>
            <a:r>
              <a:rPr lang="en-US" sz="2200" dirty="0">
                <a:latin typeface="Times New Roman" panose="02020603050405020304" pitchFamily="18" charset="0"/>
                <a:cs typeface="Times New Roman" panose="02020603050405020304" pitchFamily="18" charset="0"/>
              </a:rPr>
              <a:t>are not as effective as village courts; Actions need to be taken to enforce the Board Act by issuing circulars;</a:t>
            </a:r>
            <a:endParaRPr lang="en-US" sz="2200" dirty="0">
              <a:latin typeface="Times New Roman" panose="02020603050405020304" pitchFamily="18" charset="0"/>
              <a:cs typeface="Times New Roman" panose="02020603050405020304" pitchFamily="18" charset="0"/>
            </a:endParaRPr>
          </a:p>
          <a:p>
            <a:pPr lvl="1">
              <a:lnSpc>
                <a:spcPct val="150000"/>
              </a:lnSpc>
            </a:pPr>
            <a:r>
              <a:rPr lang="en-US" sz="2200" dirty="0">
                <a:solidFill>
                  <a:srgbClr val="FFFF00"/>
                </a:solidFill>
                <a:latin typeface="Times New Roman" panose="02020603050405020304" pitchFamily="18" charset="0"/>
                <a:cs typeface="Times New Roman" panose="02020603050405020304" pitchFamily="18" charset="0"/>
              </a:rPr>
              <a:t>Inadequate jurisdiction;</a:t>
            </a:r>
            <a:endParaRPr lang="en-US" sz="2200" dirty="0">
              <a:solidFill>
                <a:srgbClr val="FFFF00"/>
              </a:solidFill>
              <a:latin typeface="Times New Roman" panose="02020603050405020304" pitchFamily="18" charset="0"/>
              <a:cs typeface="Times New Roman" panose="02020603050405020304" pitchFamily="18" charset="0"/>
            </a:endParaRPr>
          </a:p>
          <a:p>
            <a:pPr lvl="1">
              <a:lnSpc>
                <a:spcPct val="150000"/>
              </a:lnSpc>
            </a:pPr>
            <a:r>
              <a:rPr lang="en-US" sz="2200" dirty="0">
                <a:solidFill>
                  <a:srgbClr val="FFFF00"/>
                </a:solidFill>
                <a:latin typeface="Times New Roman" panose="02020603050405020304" pitchFamily="18" charset="0"/>
                <a:cs typeface="Times New Roman" panose="02020603050405020304" pitchFamily="18" charset="0"/>
              </a:rPr>
              <a:t>No monitoring system;</a:t>
            </a:r>
            <a:endParaRPr lang="en-US" sz="2200" dirty="0">
              <a:solidFill>
                <a:srgbClr val="FFFF00"/>
              </a:solidFill>
              <a:latin typeface="Times New Roman" panose="02020603050405020304" pitchFamily="18" charset="0"/>
              <a:cs typeface="Times New Roman" panose="02020603050405020304" pitchFamily="18" charset="0"/>
            </a:endParaRPr>
          </a:p>
          <a:p>
            <a:pPr lvl="1">
              <a:lnSpc>
                <a:spcPct val="150000"/>
              </a:lnSpc>
            </a:pPr>
            <a:r>
              <a:rPr lang="en-US" sz="2200" dirty="0">
                <a:solidFill>
                  <a:srgbClr val="FFFF00"/>
                </a:solidFill>
                <a:latin typeface="Times New Roman" panose="02020603050405020304" pitchFamily="18" charset="0"/>
                <a:cs typeface="Times New Roman" panose="02020603050405020304" pitchFamily="18" charset="0"/>
              </a:rPr>
              <a:t>No reporting system;</a:t>
            </a:r>
            <a:endParaRPr lang="en-US" sz="2200" dirty="0">
              <a:solidFill>
                <a:srgbClr val="FFFF00"/>
              </a:solidFill>
              <a:latin typeface="Times New Roman" panose="02020603050405020304" pitchFamily="18" charset="0"/>
              <a:cs typeface="Times New Roman" panose="02020603050405020304" pitchFamily="18" charset="0"/>
            </a:endParaRPr>
          </a:p>
          <a:p>
            <a:pPr lvl="1">
              <a:lnSpc>
                <a:spcPct val="150000"/>
              </a:lnSpc>
            </a:pPr>
            <a:r>
              <a:rPr lang="en-US" sz="2200" dirty="0">
                <a:latin typeface="Times New Roman" panose="02020603050405020304" pitchFamily="18" charset="0"/>
                <a:cs typeface="Times New Roman" panose="02020603050405020304" pitchFamily="18" charset="0"/>
              </a:rPr>
              <a:t>Handwritten order sheet writing is not taught;</a:t>
            </a:r>
            <a:endParaRPr lang="en-US" sz="2200" dirty="0">
              <a:latin typeface="Times New Roman" panose="02020603050405020304" pitchFamily="18" charset="0"/>
              <a:cs typeface="Times New Roman" panose="02020603050405020304" pitchFamily="18" charset="0"/>
            </a:endParaRPr>
          </a:p>
          <a:p>
            <a:pPr lvl="1">
              <a:lnSpc>
                <a:spcPct val="150000"/>
              </a:lnSpc>
            </a:pPr>
            <a:r>
              <a:rPr lang="en-US" sz="2200" dirty="0" smtClean="0">
                <a:latin typeface="Times New Roman" panose="02020603050405020304" pitchFamily="18" charset="0"/>
                <a:cs typeface="Times New Roman" panose="02020603050405020304" pitchFamily="18" charset="0"/>
              </a:rPr>
              <a:t>Act</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alone is not enough; </a:t>
            </a:r>
            <a:r>
              <a:rPr lang="en-US" sz="2200" dirty="0" smtClean="0">
                <a:latin typeface="Times New Roman" panose="02020603050405020304" pitchFamily="18" charset="0"/>
                <a:cs typeface="Times New Roman" panose="02020603050405020304" pitchFamily="18" charset="0"/>
              </a:rPr>
              <a:t>rules </a:t>
            </a:r>
            <a:r>
              <a:rPr lang="en-US" sz="2200" dirty="0">
                <a:latin typeface="Times New Roman" panose="02020603050405020304" pitchFamily="18" charset="0"/>
                <a:cs typeface="Times New Roman" panose="02020603050405020304" pitchFamily="18" charset="0"/>
              </a:rPr>
              <a:t>need to be formulated;</a:t>
            </a:r>
            <a:endParaRPr lang="en-US"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621533"/>
            <a:ext cx="3363181" cy="686765"/>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1103312" y="1729367"/>
            <a:ext cx="9841353" cy="3869580"/>
          </a:xfrm>
        </p:spPr>
        <p:txBody>
          <a:bodyPr>
            <a:normAutofit/>
          </a:bodyPr>
          <a:lstStyle/>
          <a:p>
            <a:pPr lvl="1"/>
            <a:r>
              <a:rPr lang="en-US" sz="2200" dirty="0">
                <a:latin typeface="Times New Roman" panose="02020603050405020304" pitchFamily="18" charset="0"/>
                <a:cs typeface="Times New Roman" panose="02020603050405020304" pitchFamily="18" charset="0"/>
              </a:rPr>
              <a:t>The </a:t>
            </a:r>
            <a:r>
              <a:rPr lang="en-US" sz="2200" dirty="0" smtClean="0">
                <a:latin typeface="Times New Roman" panose="02020603050405020304" pitchFamily="18" charset="0"/>
                <a:cs typeface="Times New Roman" panose="02020603050405020304" pitchFamily="18" charset="0"/>
              </a:rPr>
              <a:t>act</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needs to be amended to provide for monitoring in addition to issuance of circulars;</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Councilors and mayors have less judicial attention, more interest in arbitration. partisanship / partisanship creates a crisis of trust;</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Incentives are not in place, resulting in disinterest;</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There is </a:t>
            </a:r>
            <a:r>
              <a:rPr lang="en-US" sz="2200" dirty="0">
                <a:solidFill>
                  <a:srgbClr val="FFFF00"/>
                </a:solidFill>
                <a:latin typeface="Times New Roman" panose="02020603050405020304" pitchFamily="18" charset="0"/>
                <a:cs typeface="Times New Roman" panose="02020603050405020304" pitchFamily="18" charset="0"/>
              </a:rPr>
              <a:t>lack of awareness/ignorance of public representatives </a:t>
            </a:r>
            <a:r>
              <a:rPr lang="en-US" sz="2200" dirty="0">
                <a:latin typeface="Times New Roman" panose="02020603050405020304" pitchFamily="18" charset="0"/>
                <a:cs typeface="Times New Roman" panose="02020603050405020304" pitchFamily="18" charset="0"/>
              </a:rPr>
              <a:t>and people about this Act;</a:t>
            </a:r>
            <a:endParaRPr lang="en-US" sz="2200" dirty="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Opinions were expressed on substituting the words </a:t>
            </a:r>
            <a:r>
              <a:rPr lang="en-US" sz="2200" b="1" dirty="0">
                <a:solidFill>
                  <a:srgbClr val="FFFF00"/>
                </a:solidFill>
                <a:latin typeface="Times New Roman" panose="02020603050405020304" pitchFamily="18" charset="0"/>
                <a:cs typeface="Times New Roman" panose="02020603050405020304" pitchFamily="18" charset="0"/>
              </a:rPr>
              <a:t>“Municipal Courts Act” for the words “Board Act”.</a:t>
            </a:r>
            <a:endParaRPr lang="en-US" sz="22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551" y="452718"/>
            <a:ext cx="8651631" cy="686765"/>
          </a:xfrm>
        </p:spPr>
        <p:txBody>
          <a:bodyPr/>
          <a:lstStyle/>
          <a:p>
            <a:pPr algn="ctr"/>
            <a:r>
              <a:rPr lang="en-US" sz="2800" b="1" u="sng" dirty="0" smtClean="0"/>
              <a:t>Findings/Results</a:t>
            </a:r>
            <a:br>
              <a:rPr lang="en-US" sz="2800" u="sng" dirty="0"/>
            </a:br>
            <a:endParaRPr lang="en-US" sz="2800" u="sng" dirty="0"/>
          </a:p>
        </p:txBody>
      </p:sp>
      <p:sp>
        <p:nvSpPr>
          <p:cNvPr id="3" name="Content Placeholder 2"/>
          <p:cNvSpPr>
            <a:spLocks noGrp="1"/>
          </p:cNvSpPr>
          <p:nvPr>
            <p:ph idx="1"/>
          </p:nvPr>
        </p:nvSpPr>
        <p:spPr>
          <a:xfrm>
            <a:off x="716452" y="1195757"/>
            <a:ext cx="10242282" cy="5364273"/>
          </a:xfrm>
        </p:spPr>
        <p:txBody>
          <a:bodyPr>
            <a:noAutofit/>
          </a:bodyPr>
          <a:lstStyle/>
          <a:p>
            <a:pPr marL="0" indent="0">
              <a:buNone/>
            </a:pPr>
            <a:r>
              <a:rPr lang="en-US" sz="2200" dirty="0">
                <a:latin typeface="Times New Roman" panose="02020603050405020304" pitchFamily="18" charset="0"/>
                <a:cs typeface="Times New Roman" panose="02020603050405020304" pitchFamily="18" charset="0"/>
              </a:rPr>
              <a:t>Over all finding/results are as follows: </a:t>
            </a:r>
            <a:endParaRPr lang="en-US" sz="2200" dirty="0">
              <a:latin typeface="Times New Roman" panose="02020603050405020304" pitchFamily="18" charset="0"/>
              <a:cs typeface="Times New Roman" panose="02020603050405020304" pitchFamily="18" charset="0"/>
            </a:endParaRPr>
          </a:p>
          <a:p>
            <a:pPr lvl="0"/>
            <a:r>
              <a:rPr lang="en-US" sz="2200" dirty="0">
                <a:latin typeface="Times New Roman" panose="02020603050405020304" pitchFamily="18" charset="0"/>
                <a:cs typeface="Times New Roman" panose="02020603050405020304" pitchFamily="18" charset="0"/>
              </a:rPr>
              <a:t>Proper implementation of this act has not been observed;</a:t>
            </a:r>
            <a:endParaRPr lang="en-US" sz="2200" dirty="0">
              <a:latin typeface="Times New Roman" panose="02020603050405020304" pitchFamily="18" charset="0"/>
              <a:cs typeface="Times New Roman" panose="02020603050405020304" pitchFamily="18" charset="0"/>
            </a:endParaRPr>
          </a:p>
          <a:p>
            <a:pPr lvl="0"/>
            <a:r>
              <a:rPr lang="en-US" sz="2200" dirty="0">
                <a:latin typeface="Times New Roman" panose="02020603050405020304" pitchFamily="18" charset="0"/>
                <a:cs typeface="Times New Roman" panose="02020603050405020304" pitchFamily="18" charset="0"/>
              </a:rPr>
              <a:t>The </a:t>
            </a:r>
            <a:r>
              <a:rPr lang="en-US" sz="2200" dirty="0">
                <a:solidFill>
                  <a:srgbClr val="FFFF00"/>
                </a:solidFill>
                <a:latin typeface="Times New Roman" panose="02020603050405020304" pitchFamily="18" charset="0"/>
                <a:cs typeface="Times New Roman" panose="02020603050405020304" pitchFamily="18" charset="0"/>
              </a:rPr>
              <a:t>judicial/financial jurisdiction (only 25,000/-) </a:t>
            </a:r>
            <a:r>
              <a:rPr lang="en-US" sz="2200" dirty="0">
                <a:latin typeface="Times New Roman" panose="02020603050405020304" pitchFamily="18" charset="0"/>
                <a:cs typeface="Times New Roman" panose="02020603050405020304" pitchFamily="18" charset="0"/>
              </a:rPr>
              <a:t>of the Board is not sufficient in this Act. As a result, the judicial candidate and Board`s members are discouraged;</a:t>
            </a:r>
            <a:endParaRPr lang="en-US" sz="2200" dirty="0">
              <a:latin typeface="Times New Roman" panose="02020603050405020304" pitchFamily="18" charset="0"/>
              <a:cs typeface="Times New Roman" panose="02020603050405020304" pitchFamily="18" charset="0"/>
            </a:endParaRPr>
          </a:p>
          <a:p>
            <a:pPr lvl="0"/>
            <a:r>
              <a:rPr lang="en-US" sz="2200" dirty="0">
                <a:latin typeface="Times New Roman" panose="02020603050405020304" pitchFamily="18" charset="0"/>
                <a:cs typeface="Times New Roman" panose="02020603050405020304" pitchFamily="18" charset="0"/>
              </a:rPr>
              <a:t>There is no initiative of the concerned </a:t>
            </a:r>
            <a:r>
              <a:rPr lang="en-US" sz="2200" dirty="0">
                <a:solidFill>
                  <a:srgbClr val="FFFF00"/>
                </a:solidFill>
                <a:latin typeface="Times New Roman" panose="02020603050405020304" pitchFamily="18" charset="0"/>
                <a:cs typeface="Times New Roman" panose="02020603050405020304" pitchFamily="18" charset="0"/>
              </a:rPr>
              <a:t>Division/Institution to remove the ambiguity </a:t>
            </a:r>
            <a:r>
              <a:rPr lang="en-US" sz="2200" dirty="0">
                <a:latin typeface="Times New Roman" panose="02020603050405020304" pitchFamily="18" charset="0"/>
                <a:cs typeface="Times New Roman" panose="02020603050405020304" pitchFamily="18" charset="0"/>
              </a:rPr>
              <a:t>of this act. Apart from this, due to non-formulation of any rules in this regard. So it was not possible to implement the act properly. </a:t>
            </a:r>
            <a:endParaRPr lang="en-US" sz="2200" dirty="0">
              <a:latin typeface="Times New Roman" panose="02020603050405020304" pitchFamily="18" charset="0"/>
              <a:cs typeface="Times New Roman" panose="02020603050405020304" pitchFamily="18" charset="0"/>
            </a:endParaRPr>
          </a:p>
          <a:p>
            <a:pPr lvl="0"/>
            <a:r>
              <a:rPr lang="en-US" sz="2200" dirty="0">
                <a:latin typeface="Times New Roman" panose="02020603050405020304" pitchFamily="18" charset="0"/>
                <a:cs typeface="Times New Roman" panose="02020603050405020304" pitchFamily="18" charset="0"/>
              </a:rPr>
              <a:t>The act is not adequate considering the current socio-economic context;</a:t>
            </a:r>
            <a:endParaRPr lang="en-US" sz="2200" dirty="0">
              <a:latin typeface="Times New Roman" panose="02020603050405020304" pitchFamily="18" charset="0"/>
              <a:cs typeface="Times New Roman" panose="02020603050405020304" pitchFamily="18" charset="0"/>
            </a:endParaRPr>
          </a:p>
          <a:p>
            <a:pPr lvl="0"/>
            <a:r>
              <a:rPr lang="en-US" sz="2200" dirty="0">
                <a:latin typeface="Times New Roman" panose="02020603050405020304" pitchFamily="18" charset="0"/>
                <a:cs typeface="Times New Roman" panose="02020603050405020304" pitchFamily="18" charset="0"/>
              </a:rPr>
              <a:t>Lack of </a:t>
            </a:r>
            <a:r>
              <a:rPr lang="en-US" sz="2200" dirty="0">
                <a:solidFill>
                  <a:srgbClr val="FFFF00"/>
                </a:solidFill>
                <a:latin typeface="Times New Roman" panose="02020603050405020304" pitchFamily="18" charset="0"/>
                <a:cs typeface="Times New Roman" panose="02020603050405020304" pitchFamily="18" charset="0"/>
              </a:rPr>
              <a:t>monitoring and reporting system </a:t>
            </a:r>
            <a:r>
              <a:rPr lang="en-US" sz="2200" dirty="0">
                <a:latin typeface="Times New Roman" panose="02020603050405020304" pitchFamily="18" charset="0"/>
                <a:cs typeface="Times New Roman" panose="02020603050405020304" pitchFamily="18" charset="0"/>
              </a:rPr>
              <a:t>is absent in this Act.</a:t>
            </a:r>
            <a:endParaRPr lang="en-US" sz="2200" dirty="0">
              <a:latin typeface="Times New Roman" panose="02020603050405020304" pitchFamily="18" charset="0"/>
              <a:cs typeface="Times New Roman" panose="02020603050405020304" pitchFamily="18" charset="0"/>
            </a:endParaRPr>
          </a:p>
          <a:p>
            <a:r>
              <a:rPr lang="en-US" sz="2200" dirty="0">
                <a:solidFill>
                  <a:srgbClr val="FFFF00"/>
                </a:solidFill>
                <a:latin typeface="Times New Roman" panose="02020603050405020304" pitchFamily="18" charset="0"/>
                <a:cs typeface="Times New Roman" panose="02020603050405020304" pitchFamily="18" charset="0"/>
              </a:rPr>
              <a:t>Inadequacy of </a:t>
            </a:r>
            <a:r>
              <a:rPr lang="en-US" sz="2200" dirty="0" smtClean="0">
                <a:solidFill>
                  <a:srgbClr val="FFFF00"/>
                </a:solidFill>
                <a:latin typeface="Times New Roman" panose="02020603050405020304" pitchFamily="18" charset="0"/>
                <a:cs typeface="Times New Roman" panose="02020603050405020304" pitchFamily="18" charset="0"/>
              </a:rPr>
              <a:t>knowledge/skill </a:t>
            </a:r>
            <a:r>
              <a:rPr lang="en-US" sz="2200" dirty="0">
                <a:latin typeface="Times New Roman" panose="02020603050405020304" pitchFamily="18" charset="0"/>
                <a:cs typeface="Times New Roman" panose="02020603050405020304" pitchFamily="18" charset="0"/>
              </a:rPr>
              <a:t>in practical application of the act, maintaining and preservation of judicial files/documents due to lack of proper training; </a:t>
            </a:r>
            <a:endParaRPr lang="en-US"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449" y="720004"/>
            <a:ext cx="3180301" cy="517953"/>
          </a:xfrm>
        </p:spPr>
        <p:txBody>
          <a:bodyPr/>
          <a:lstStyle/>
          <a:p>
            <a:r>
              <a:rPr lang="en-US" sz="2800" b="1" u="sng" dirty="0">
                <a:latin typeface="Times New Roman" panose="02020603050405020304" pitchFamily="18" charset="0"/>
                <a:cs typeface="Times New Roman" panose="02020603050405020304" pitchFamily="18" charset="0"/>
              </a:rPr>
              <a:t>Continuing</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a:xfrm>
            <a:off x="716449" y="1617786"/>
            <a:ext cx="10593975" cy="4853352"/>
          </a:xfrm>
        </p:spPr>
        <p:txBody>
          <a:bodyPr>
            <a:normAutofit/>
          </a:bodyPr>
          <a:lstStyle/>
          <a:p>
            <a:pPr lvl="0"/>
            <a:r>
              <a:rPr lang="en-US" sz="2400" dirty="0">
                <a:solidFill>
                  <a:srgbClr val="FFFF00"/>
                </a:solidFill>
              </a:rPr>
              <a:t>Lack of clear responsibilities </a:t>
            </a:r>
            <a:r>
              <a:rPr lang="en-US" sz="2400" dirty="0"/>
              <a:t>of court concerned employees;</a:t>
            </a:r>
            <a:endParaRPr lang="en-US" sz="2400" dirty="0"/>
          </a:p>
          <a:p>
            <a:pPr lvl="0"/>
            <a:r>
              <a:rPr lang="en-US" sz="2400" dirty="0"/>
              <a:t>Citizen apathy is observed due to lack of </a:t>
            </a:r>
            <a:r>
              <a:rPr lang="en-US" sz="2400" dirty="0">
                <a:solidFill>
                  <a:srgbClr val="FFFF00"/>
                </a:solidFill>
              </a:rPr>
              <a:t>transparency and accountability; </a:t>
            </a:r>
            <a:endParaRPr lang="en-US" sz="2400" dirty="0">
              <a:solidFill>
                <a:srgbClr val="FFFF00"/>
              </a:solidFill>
            </a:endParaRPr>
          </a:p>
          <a:p>
            <a:pPr lvl="0"/>
            <a:r>
              <a:rPr lang="en-US" sz="2400" dirty="0">
                <a:solidFill>
                  <a:srgbClr val="FFFF00"/>
                </a:solidFill>
              </a:rPr>
              <a:t>Lack of awareness of public representatives </a:t>
            </a:r>
            <a:r>
              <a:rPr lang="en-US" sz="2400" dirty="0"/>
              <a:t>and local citizens about this act;</a:t>
            </a:r>
            <a:endParaRPr lang="en-US" sz="2400" dirty="0"/>
          </a:p>
          <a:p>
            <a:pPr lvl="0"/>
            <a:r>
              <a:rPr lang="en-US" sz="2400" dirty="0"/>
              <a:t>The application of this Act is limited as disputes are </a:t>
            </a:r>
            <a:r>
              <a:rPr lang="en-US" sz="2400" dirty="0">
                <a:solidFill>
                  <a:srgbClr val="FFFF00"/>
                </a:solidFill>
              </a:rPr>
              <a:t>resolved through arbitration rather than by forming a board;</a:t>
            </a:r>
            <a:endParaRPr lang="en-US" sz="2400" dirty="0">
              <a:solidFill>
                <a:srgbClr val="FFFF00"/>
              </a:solidFill>
            </a:endParaRPr>
          </a:p>
          <a:p>
            <a:pPr lvl="0"/>
            <a:r>
              <a:rPr lang="en-US" sz="2400" dirty="0"/>
              <a:t>Lack of publicity/ no awareness Program regarding this act;</a:t>
            </a:r>
            <a:endParaRPr lang="en-US" sz="2400" dirty="0"/>
          </a:p>
          <a:p>
            <a:r>
              <a:rPr lang="en-US" sz="2400" dirty="0">
                <a:solidFill>
                  <a:srgbClr val="FFFF00"/>
                </a:solidFill>
              </a:rPr>
              <a:t>No time frame is here </a:t>
            </a:r>
            <a:r>
              <a:rPr lang="en-US" sz="2400" dirty="0"/>
              <a:t>for submission of application/filling case, constituent of Board, starting of hearing and finally resolve the Disputes.</a:t>
            </a:r>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754" y="406537"/>
            <a:ext cx="8131125" cy="574224"/>
          </a:xfrm>
        </p:spPr>
        <p:txBody>
          <a:bodyPr/>
          <a:lstStyle/>
          <a:p>
            <a:pPr algn="ctr"/>
            <a:r>
              <a:rPr lang="en-US" sz="2800" b="1" u="sng" dirty="0">
                <a:latin typeface="Times New Roman" panose="02020603050405020304" pitchFamily="18" charset="0"/>
                <a:cs typeface="Times New Roman" panose="02020603050405020304" pitchFamily="18" charset="0"/>
              </a:rPr>
              <a:t>Recommendations</a:t>
            </a:r>
            <a:br>
              <a:rPr lang="en-US" dirty="0"/>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4587" y="1167618"/>
            <a:ext cx="10720582" cy="5401994"/>
          </a:xfrm>
        </p:spPr>
        <p:txBody>
          <a:bodyPr/>
          <a:lstStyle/>
          <a:p>
            <a:pPr marL="0" indent="0" algn="just">
              <a:buNone/>
            </a:pPr>
            <a:r>
              <a:rPr lang="en-US" sz="2400" dirty="0">
                <a:latin typeface="Times New Roman" panose="02020603050405020304" pitchFamily="18" charset="0"/>
                <a:cs typeface="Times New Roman" panose="02020603050405020304" pitchFamily="18" charset="0"/>
              </a:rPr>
              <a:t>Considering the Findings/results, recomendatios of different respondants, Recommendations are formulated as follows:</a:t>
            </a:r>
            <a:endParaRPr lang="en-US" sz="2400" dirty="0">
              <a:latin typeface="Times New Roman" panose="02020603050405020304" pitchFamily="18" charset="0"/>
              <a:cs typeface="Times New Roman" panose="02020603050405020304" pitchFamily="18" charset="0"/>
            </a:endParaRPr>
          </a:p>
        </p:txBody>
      </p:sp>
      <p:graphicFrame>
        <p:nvGraphicFramePr>
          <p:cNvPr id="4" name="Table 5"/>
          <p:cNvGraphicFramePr>
            <a:graphicFrameLocks noGrp="1"/>
          </p:cNvGraphicFramePr>
          <p:nvPr/>
        </p:nvGraphicFramePr>
        <p:xfrm>
          <a:off x="744855" y="1961515"/>
          <a:ext cx="10720705" cy="5120640"/>
        </p:xfrm>
        <a:graphic>
          <a:graphicData uri="http://schemas.openxmlformats.org/drawingml/2006/table">
            <a:tbl>
              <a:tblPr firstRow="1" bandRow="1">
                <a:tableStyleId>{7DF18680-E054-41AD-8BC1-D1AEF772440D}</a:tableStyleId>
              </a:tblPr>
              <a:tblGrid>
                <a:gridCol w="3116580"/>
                <a:gridCol w="4001135"/>
                <a:gridCol w="2059305"/>
                <a:gridCol w="1543685"/>
              </a:tblGrid>
              <a:tr h="652145">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000" b="1" kern="1200" dirty="0">
                          <a:solidFill>
                            <a:schemeClr val="bg1"/>
                          </a:solidFill>
                          <a:effectLst/>
                          <a:latin typeface="Times New Roman" panose="02020603050405020304" pitchFamily="18" charset="0"/>
                          <a:cs typeface="Times New Roman" panose="02020603050405020304" pitchFamily="18" charset="0"/>
                        </a:rPr>
                        <a:t>Recommendations</a:t>
                      </a:r>
                      <a:endParaRPr lang="en-US" sz="2000" b="1" dirty="0">
                        <a:solidFill>
                          <a:schemeClr val="bg1"/>
                        </a:solidFill>
                        <a:latin typeface="Times New Roman" panose="02020603050405020304" pitchFamily="18" charset="0"/>
                        <a:cs typeface="Times New Roman" panose="02020603050405020304" pitchFamily="18" charset="0"/>
                      </a:endParaRPr>
                    </a:p>
                    <a:p>
                      <a:pPr algn="ctr"/>
                      <a:endParaRPr lang="en-US" sz="20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0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2000" b="1" kern="1200" dirty="0">
                        <a:solidFill>
                          <a:schemeClr val="bg1"/>
                        </a:solidFill>
                        <a:effectLst/>
                        <a:latin typeface="Times New Roman" panose="02020603050405020304" pitchFamily="18" charset="0"/>
                        <a:cs typeface="Times New Roman" panose="02020603050405020304" pitchFamily="18" charset="0"/>
                      </a:endParaRPr>
                    </a:p>
                    <a:p>
                      <a:endParaRPr lang="en-US" sz="2000" b="1"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000" b="1" kern="1200" dirty="0">
                          <a:solidFill>
                            <a:schemeClr val="bg1"/>
                          </a:solidFill>
                          <a:effectLst/>
                          <a:latin typeface="Times New Roman" panose="02020603050405020304" pitchFamily="18" charset="0"/>
                          <a:cs typeface="Times New Roman" panose="02020603050405020304" pitchFamily="18" charset="0"/>
                        </a:rPr>
                        <a:t>Implementing Agency</a:t>
                      </a:r>
                      <a:endParaRPr lang="en-US" sz="2000" b="1" dirty="0"/>
                    </a:p>
                  </a:txBody>
                  <a:tcPr/>
                </a:tc>
                <a:tc>
                  <a:txBody>
                    <a:bodyPr/>
                    <a:lstStyle/>
                    <a:p>
                      <a:pPr algn="ctr"/>
                      <a:r>
                        <a:rPr lang="en-US" sz="2000" b="1" dirty="0">
                          <a:solidFill>
                            <a:schemeClr val="bg1"/>
                          </a:solidFill>
                          <a:latin typeface="Times New Roman" panose="02020603050405020304" pitchFamily="18" charset="0"/>
                          <a:cs typeface="Times New Roman" panose="02020603050405020304" pitchFamily="18" charset="0"/>
                        </a:rPr>
                        <a:t>Time Line</a:t>
                      </a:r>
                      <a:endParaRPr lang="en-US" sz="2000" b="1" dirty="0">
                        <a:solidFill>
                          <a:schemeClr val="bg1"/>
                        </a:solidFill>
                        <a:latin typeface="Times New Roman" panose="02020603050405020304" pitchFamily="18" charset="0"/>
                        <a:cs typeface="Times New Roman" panose="02020603050405020304" pitchFamily="18" charset="0"/>
                      </a:endParaRPr>
                    </a:p>
                  </a:txBody>
                  <a:tcPr/>
                </a:tc>
              </a:tr>
              <a:tr h="4114800">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1.The Dispute Resolution (Municipal Areas) Boards Act, 2004 might be amended in the light of the Local Government (Municipalities) Act, 2009 by substituting the words “Municipal Courts Act” instead of words “Boards Act”.</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 The Dispute Resolution (Municipal Areas) Boards Act, 2004 was originally enacted in the context of the Municipalities Ordinance 1977. This Ordinance was repealed by the Local Government (Municipality) Act, 2009;</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 Authority to receive applications;</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dirty="0">
                          <a:solidFill>
                            <a:schemeClr val="bg1"/>
                          </a:solidFill>
                          <a:effectLst/>
                          <a:latin typeface="Times New Roman" panose="02020603050405020304" pitchFamily="18" charset="0"/>
                          <a:cs typeface="Times New Roman" panose="02020603050405020304" pitchFamily="18" charset="0"/>
                          <a:sym typeface="+mn-ea"/>
                        </a:rPr>
                        <a:t>• fixing time for application;</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Urban Development  Wing, </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Local Government Division</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June</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 2023</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6112" y="452718"/>
            <a:ext cx="10059402" cy="5800370"/>
          </a:xfrm>
        </p:spPr>
        <p:txBody>
          <a:bodyPr/>
          <a:lstStyle/>
          <a:p>
            <a:endParaRPr lang="en-US" dirty="0">
              <a:latin typeface="Times New Roman" panose="02020603050405020304" pitchFamily="18" charset="0"/>
              <a:cs typeface="Times New Roman" panose="02020603050405020304" pitchFamily="18" charset="0"/>
            </a:endParaRPr>
          </a:p>
        </p:txBody>
      </p:sp>
      <p:graphicFrame>
        <p:nvGraphicFramePr>
          <p:cNvPr id="5" name="Table 5"/>
          <p:cNvGraphicFramePr>
            <a:graphicFrameLocks noGrp="1"/>
          </p:cNvGraphicFramePr>
          <p:nvPr/>
        </p:nvGraphicFramePr>
        <p:xfrm>
          <a:off x="646112" y="452718"/>
          <a:ext cx="10257155" cy="1036320"/>
        </p:xfrm>
        <a:graphic>
          <a:graphicData uri="http://schemas.openxmlformats.org/drawingml/2006/table">
            <a:tbl>
              <a:tblPr firstRow="1" bandRow="1">
                <a:tableStyleId>{7DF18680-E054-41AD-8BC1-D1AEF772440D}</a:tableStyleId>
              </a:tblPr>
              <a:tblGrid>
                <a:gridCol w="2428240"/>
                <a:gridCol w="4677630"/>
                <a:gridCol w="1870320"/>
                <a:gridCol w="1280795"/>
              </a:tblGrid>
              <a:tr h="813374">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Recommendations</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4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2400" b="1" kern="1200" dirty="0" smtClean="0">
                        <a:solidFill>
                          <a:schemeClr val="bg1"/>
                        </a:solidFill>
                        <a:effectLst/>
                        <a:latin typeface="Times New Roman" panose="02020603050405020304" pitchFamily="18" charset="0"/>
                        <a:cs typeface="Times New Roman" panose="02020603050405020304" pitchFamily="18" charset="0"/>
                      </a:endParaRPr>
                    </a:p>
                    <a:p>
                      <a:pPr algn="ctr"/>
                      <a:endParaRPr lang="en-US" sz="22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Implementing Agency</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Time Line</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dirty="0"/>
                    </a:p>
                  </a:txBody>
                  <a:tcPr/>
                </a:tc>
              </a:tr>
            </a:tbl>
          </a:graphicData>
        </a:graphic>
      </p:graphicFrame>
      <p:graphicFrame>
        <p:nvGraphicFramePr>
          <p:cNvPr id="7" name="Table 7"/>
          <p:cNvGraphicFramePr>
            <a:graphicFrameLocks noGrp="1"/>
          </p:cNvGraphicFramePr>
          <p:nvPr/>
        </p:nvGraphicFramePr>
        <p:xfrm>
          <a:off x="646110" y="1266091"/>
          <a:ext cx="10277036" cy="5577840"/>
        </p:xfrm>
        <a:graphic>
          <a:graphicData uri="http://schemas.openxmlformats.org/drawingml/2006/table">
            <a:tbl>
              <a:tblPr firstRow="1" bandRow="1">
                <a:tableStyleId>{00A15C55-8517-42AA-B614-E9B94910E393}</a:tableStyleId>
              </a:tblPr>
              <a:tblGrid>
                <a:gridCol w="2406650"/>
                <a:gridCol w="4692237"/>
                <a:gridCol w="1890369"/>
                <a:gridCol w="1287780"/>
              </a:tblGrid>
              <a:tr h="4986997">
                <a:tc>
                  <a:txBody>
                    <a:bodyPr/>
                    <a:lstStyle/>
                    <a:p>
                      <a:endParaRPr lang="en-US" dirty="0"/>
                    </a:p>
                  </a:txBody>
                  <a:tcPr/>
                </a:tc>
                <a:tc>
                  <a:txBody>
                    <a:bodyPr/>
                    <a:lstStyle/>
                    <a:p>
                      <a:pPr algn="l"/>
                      <a:r>
                        <a:rPr lang="en-US" sz="2400" b="0" kern="1200" dirty="0">
                          <a:solidFill>
                            <a:schemeClr val="bg1"/>
                          </a:solidFill>
                          <a:effectLst/>
                          <a:latin typeface="Times New Roman" panose="02020603050405020304" pitchFamily="18" charset="0"/>
                          <a:cs typeface="Times New Roman" panose="02020603050405020304" pitchFamily="18" charset="0"/>
                        </a:rPr>
                        <a:t>• Fixing time frame for constitution of Board;</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Setting the time frame for initiation/commencement of judicial proceedings;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Determination of appellate authority;</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Setting time limits for </a:t>
                      </a:r>
                      <a:r>
                        <a:rPr lang="en-US" sz="2400" b="0" kern="1200" dirty="0" smtClean="0">
                          <a:solidFill>
                            <a:schemeClr val="bg1"/>
                          </a:solidFill>
                          <a:effectLst/>
                          <a:latin typeface="Times New Roman" panose="02020603050405020304" pitchFamily="18" charset="0"/>
                          <a:cs typeface="Times New Roman" panose="02020603050405020304" pitchFamily="18" charset="0"/>
                        </a:rPr>
                        <a:t>resolving </a:t>
                      </a:r>
                      <a:r>
                        <a:rPr lang="en-US" sz="2400" b="0" kern="1200" dirty="0">
                          <a:solidFill>
                            <a:schemeClr val="bg1"/>
                          </a:solidFill>
                          <a:effectLst/>
                          <a:latin typeface="Times New Roman" panose="02020603050405020304" pitchFamily="18" charset="0"/>
                          <a:cs typeface="Times New Roman" panose="02020603050405020304" pitchFamily="18" charset="0"/>
                        </a:rPr>
                        <a:t>cases;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Remedies in cases of no confidence against the Chairman of the Board;</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Introduction of pre-trial;</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algn="l"/>
                      <a:r>
                        <a:rPr lang="en-US" sz="2400" b="0" kern="1200" dirty="0">
                          <a:solidFill>
                            <a:schemeClr val="bg1"/>
                          </a:solidFill>
                          <a:effectLst/>
                          <a:latin typeface="Times New Roman" panose="02020603050405020304" pitchFamily="18" charset="0"/>
                          <a:cs typeface="Times New Roman" panose="02020603050405020304" pitchFamily="18" charset="0"/>
                        </a:rPr>
                        <a:t>• Increase financial jurisdiction of cases; etc.</a:t>
                      </a:r>
                      <a:endParaRPr lang="en-US" sz="2400" b="0" dirty="0">
                        <a:solidFill>
                          <a:schemeClr val="bg1"/>
                        </a:solidFill>
                        <a:latin typeface="Times New Roman" panose="02020603050405020304" pitchFamily="18" charset="0"/>
                        <a:cs typeface="Times New Roman" panose="02020603050405020304" pitchFamily="18" charset="0"/>
                      </a:endParaRPr>
                    </a:p>
                  </a:txBody>
                  <a:tcPr/>
                </a:tc>
                <a:tc>
                  <a:txBody>
                    <a:bodyPr/>
                    <a:lstStyle/>
                    <a:p>
                      <a:endParaRPr lang="en-US" dirty="0"/>
                    </a:p>
                  </a:txBody>
                  <a:tcPr/>
                </a:tc>
                <a:tc>
                  <a:txBody>
                    <a:bodyPr/>
                    <a:lstStyle/>
                    <a:p>
                      <a:endParaRPr lang="en-US" dirty="0"/>
                    </a:p>
                  </a:txBody>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6112" y="305007"/>
            <a:ext cx="10899778" cy="6222401"/>
          </a:xfrm>
        </p:spPr>
        <p:txBody>
          <a:bodyPr/>
          <a:lstStyle/>
          <a:p>
            <a:endParaRPr lang="en-US" sz="2200" dirty="0">
              <a:latin typeface="Times New Roman" panose="02020603050405020304" pitchFamily="18" charset="0"/>
              <a:cs typeface="Times New Roman" panose="02020603050405020304" pitchFamily="18" charset="0"/>
            </a:endParaRPr>
          </a:p>
        </p:txBody>
      </p:sp>
      <p:graphicFrame>
        <p:nvGraphicFramePr>
          <p:cNvPr id="5" name="Table 5"/>
          <p:cNvGraphicFramePr>
            <a:graphicFrameLocks noGrp="1"/>
          </p:cNvGraphicFramePr>
          <p:nvPr/>
        </p:nvGraphicFramePr>
        <p:xfrm>
          <a:off x="403273" y="305007"/>
          <a:ext cx="11142616" cy="1036320"/>
        </p:xfrm>
        <a:graphic>
          <a:graphicData uri="http://schemas.openxmlformats.org/drawingml/2006/table">
            <a:tbl>
              <a:tblPr firstRow="1" bandRow="1">
                <a:tableStyleId>{7DF18680-E054-41AD-8BC1-D1AEF772440D}</a:tableStyleId>
              </a:tblPr>
              <a:tblGrid>
                <a:gridCol w="2785654"/>
                <a:gridCol w="3878580"/>
                <a:gridCol w="2315644"/>
                <a:gridCol w="2162738"/>
              </a:tblGrid>
              <a:tr h="658631">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Recommendations</a:t>
                      </a:r>
                      <a:endParaRPr lang="en-US" sz="2200" dirty="0">
                        <a:solidFill>
                          <a:schemeClr val="bg1"/>
                        </a:solidFill>
                        <a:latin typeface="Times New Roman" panose="02020603050405020304" pitchFamily="18" charset="0"/>
                        <a:cs typeface="Times New Roman" panose="02020603050405020304" pitchFamily="18" charset="0"/>
                      </a:endParaRPr>
                    </a:p>
                    <a:p>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4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2400" b="1" kern="1200" dirty="0" smtClean="0">
                        <a:solidFill>
                          <a:schemeClr val="bg1"/>
                        </a:solidFill>
                        <a:effectLst/>
                        <a:latin typeface="Times New Roman" panose="02020603050405020304" pitchFamily="18" charset="0"/>
                        <a:cs typeface="Times New Roman" panose="02020603050405020304" pitchFamily="18" charset="0"/>
                      </a:endParaRPr>
                    </a:p>
                    <a:p>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Implementing Agency</a:t>
                      </a:r>
                      <a:endParaRPr lang="en-US" sz="2200" dirty="0">
                        <a:solidFill>
                          <a:schemeClr val="bg1"/>
                        </a:solidFill>
                        <a:latin typeface="Times New Roman" panose="02020603050405020304" pitchFamily="18" charset="0"/>
                        <a:cs typeface="Times New Roman" panose="02020603050405020304" pitchFamily="18" charset="0"/>
                      </a:endParaRPr>
                    </a:p>
                    <a:p>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Time Line</a:t>
                      </a:r>
                      <a:endParaRPr lang="en-US" sz="2200" dirty="0">
                        <a:solidFill>
                          <a:schemeClr val="bg1"/>
                        </a:solidFill>
                        <a:latin typeface="Times New Roman" panose="02020603050405020304" pitchFamily="18" charset="0"/>
                        <a:cs typeface="Times New Roman" panose="02020603050405020304" pitchFamily="18" charset="0"/>
                      </a:endParaRPr>
                    </a:p>
                    <a:p>
                      <a:endParaRPr lang="en-US" dirty="0"/>
                    </a:p>
                  </a:txBody>
                  <a:tcPr/>
                </a:tc>
              </a:tr>
            </a:tbl>
          </a:graphicData>
        </a:graphic>
      </p:graphicFrame>
      <p:graphicFrame>
        <p:nvGraphicFramePr>
          <p:cNvPr id="7" name="Table 7"/>
          <p:cNvGraphicFramePr>
            <a:graphicFrameLocks noGrp="1"/>
          </p:cNvGraphicFramePr>
          <p:nvPr/>
        </p:nvGraphicFramePr>
        <p:xfrm>
          <a:off x="403275" y="1006046"/>
          <a:ext cx="11142614" cy="5521361"/>
        </p:xfrm>
        <a:graphic>
          <a:graphicData uri="http://schemas.openxmlformats.org/drawingml/2006/table">
            <a:tbl>
              <a:tblPr firstRow="1" bandRow="1">
                <a:tableStyleId>{00A15C55-8517-42AA-B614-E9B94910E393}</a:tableStyleId>
              </a:tblPr>
              <a:tblGrid>
                <a:gridCol w="2772341"/>
                <a:gridCol w="3943985"/>
                <a:gridCol w="2277617"/>
                <a:gridCol w="2148671"/>
              </a:tblGrid>
              <a:tr h="5521361">
                <a:tc>
                  <a:txBody>
                    <a:bodyPr/>
                    <a:lstStyle/>
                    <a:p>
                      <a:r>
                        <a:rPr lang="en-US" sz="2400" b="0" kern="1200" dirty="0">
                          <a:solidFill>
                            <a:schemeClr val="bg1"/>
                          </a:solidFill>
                          <a:effectLst/>
                          <a:latin typeface="Times New Roman" panose="02020603050405020304" pitchFamily="18" charset="0"/>
                          <a:cs typeface="Times New Roman" panose="02020603050405020304" pitchFamily="18" charset="0"/>
                        </a:rPr>
                        <a:t>2. To make rules in this regard in accordance with the Act</a:t>
                      </a:r>
                      <a:endParaRPr lang="en-US" sz="2400" b="0" kern="1200" dirty="0">
                        <a:solidFill>
                          <a:schemeClr val="bg1"/>
                        </a:solidFill>
                        <a:effectLst/>
                        <a:latin typeface="Times New Roman" panose="02020603050405020304" pitchFamily="18" charset="0"/>
                        <a:cs typeface="Times New Roman" panose="02020603050405020304" pitchFamily="18" charset="0"/>
                      </a:endParaRPr>
                    </a:p>
                  </a:txBody>
                  <a:tcPr/>
                </a:tc>
                <a:tc>
                  <a:txBody>
                    <a:bodyPr/>
                    <a:lstStyle/>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Practical aspects of judicial proceedings;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Writing judicial documents;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Preservation of documents;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Removal of some ambiguities;</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Steps to be taken in execution of the decree; etc.</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Preparation of reporting schedule;</a:t>
                      </a:r>
                      <a:endParaRPr lang="en-US" sz="2400" b="0" kern="1200" dirty="0">
                        <a:solidFill>
                          <a:schemeClr val="bg1"/>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kern="1200" dirty="0">
                          <a:solidFill>
                            <a:schemeClr val="bg1"/>
                          </a:solidFill>
                          <a:effectLst/>
                          <a:latin typeface="Times New Roman" panose="02020603050405020304" pitchFamily="18" charset="0"/>
                          <a:cs typeface="Times New Roman" panose="02020603050405020304" pitchFamily="18" charset="0"/>
                        </a:rPr>
                        <a:t>Provisions regarding preservation of register of cases; etc.</a:t>
                      </a:r>
                      <a:endParaRPr lang="en-US" sz="2400" b="0" kern="1200" dirty="0">
                        <a:solidFill>
                          <a:schemeClr val="bg1"/>
                        </a:solidFill>
                        <a:effectLst/>
                        <a:latin typeface="Times New Roman" panose="02020603050405020304" pitchFamily="18" charset="0"/>
                        <a:cs typeface="Times New Roman" panose="02020603050405020304" pitchFamily="18" charset="0"/>
                      </a:endParaRPr>
                    </a:p>
                  </a:txBody>
                  <a:tcPr/>
                </a:tc>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Urban Development  Wing, </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Local Government Division</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txBody>
                  <a:tcPr/>
                </a:tc>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December,2023 </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txBody>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10861256" cy="5483848"/>
          </a:xfrm>
        </p:spPr>
        <p:txBody>
          <a:bodyPr/>
          <a:lstStyle/>
          <a:p>
            <a:endParaRPr lang="en-US" sz="2200" dirty="0">
              <a:latin typeface="Times New Roman" panose="02020603050405020304" pitchFamily="18" charset="0"/>
              <a:cs typeface="Times New Roman" panose="02020603050405020304" pitchFamily="18" charset="0"/>
            </a:endParaRPr>
          </a:p>
        </p:txBody>
      </p:sp>
      <p:graphicFrame>
        <p:nvGraphicFramePr>
          <p:cNvPr id="3" name="Table 3"/>
          <p:cNvGraphicFramePr>
            <a:graphicFrameLocks noGrp="1"/>
          </p:cNvGraphicFramePr>
          <p:nvPr/>
        </p:nvGraphicFramePr>
        <p:xfrm>
          <a:off x="646110" y="452717"/>
          <a:ext cx="11131088" cy="914400"/>
        </p:xfrm>
        <a:graphic>
          <a:graphicData uri="http://schemas.openxmlformats.org/drawingml/2006/table">
            <a:tbl>
              <a:tblPr firstRow="1" bandRow="1">
                <a:tableStyleId>{7DF18680-E054-41AD-8BC1-D1AEF772440D}</a:tableStyleId>
              </a:tblPr>
              <a:tblGrid>
                <a:gridCol w="2715315"/>
                <a:gridCol w="4333240"/>
                <a:gridCol w="2251193"/>
                <a:gridCol w="1831340"/>
              </a:tblGrid>
              <a:tr h="672697">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US" sz="1800" kern="1200" dirty="0">
                          <a:solidFill>
                            <a:schemeClr val="bg1"/>
                          </a:solidFill>
                          <a:effectLst/>
                        </a:rPr>
                        <a:t>Recommendations</a:t>
                      </a:r>
                      <a:endParaRPr lang="en-US" sz="1800" dirty="0">
                        <a:solidFill>
                          <a:schemeClr val="bg1"/>
                        </a:solidFill>
                      </a:endParaRPr>
                    </a:p>
                    <a:p>
                      <a:endParaRPr lang="en-US" dirty="0">
                        <a:solidFill>
                          <a:schemeClr val="bg1"/>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18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1800" b="1" kern="1200" dirty="0" smtClean="0">
                        <a:solidFill>
                          <a:schemeClr val="bg1"/>
                        </a:solidFill>
                        <a:effectLst/>
                        <a:latin typeface="Times New Roman" panose="02020603050405020304" pitchFamily="18" charset="0"/>
                        <a:cs typeface="Times New Roman" panose="02020603050405020304" pitchFamily="18" charset="0"/>
                      </a:endParaRPr>
                    </a:p>
                    <a:p>
                      <a:endParaRPr lang="en-US" dirty="0">
                        <a:solidFill>
                          <a:schemeClr val="bg1"/>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US" sz="1800" kern="1200" dirty="0">
                          <a:solidFill>
                            <a:schemeClr val="bg1"/>
                          </a:solidFill>
                          <a:effectLst/>
                        </a:rPr>
                        <a:t>Implementing Agency</a:t>
                      </a:r>
                      <a:endParaRPr lang="en-US" sz="1800" dirty="0">
                        <a:solidFill>
                          <a:schemeClr val="bg1"/>
                        </a:solidFill>
                      </a:endParaRPr>
                    </a:p>
                    <a:p>
                      <a:endParaRPr lang="en-US" dirty="0">
                        <a:solidFill>
                          <a:schemeClr val="bg1"/>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US" sz="1800" kern="1200" dirty="0">
                          <a:solidFill>
                            <a:schemeClr val="bg1"/>
                          </a:solidFill>
                          <a:effectLst/>
                        </a:rPr>
                        <a:t>Time line</a:t>
                      </a:r>
                      <a:endParaRPr lang="en-US" sz="1800" dirty="0">
                        <a:solidFill>
                          <a:schemeClr val="bg1"/>
                        </a:solidFill>
                      </a:endParaRPr>
                    </a:p>
                    <a:p>
                      <a:endParaRPr lang="en-US" dirty="0">
                        <a:solidFill>
                          <a:schemeClr val="bg1"/>
                        </a:solidFill>
                      </a:endParaRPr>
                    </a:p>
                  </a:txBody>
                  <a:tcPr/>
                </a:tc>
              </a:tr>
            </a:tbl>
          </a:graphicData>
        </a:graphic>
      </p:graphicFrame>
      <p:graphicFrame>
        <p:nvGraphicFramePr>
          <p:cNvPr id="5" name="Table 5"/>
          <p:cNvGraphicFramePr>
            <a:graphicFrameLocks noGrp="1"/>
          </p:cNvGraphicFramePr>
          <p:nvPr/>
        </p:nvGraphicFramePr>
        <p:xfrm>
          <a:off x="646108" y="1125414"/>
          <a:ext cx="11131726" cy="4811395"/>
        </p:xfrm>
        <a:graphic>
          <a:graphicData uri="http://schemas.openxmlformats.org/drawingml/2006/table">
            <a:tbl>
              <a:tblPr firstRow="1" bandRow="1">
                <a:tableStyleId>{00A15C55-8517-42AA-B614-E9B94910E393}</a:tableStyleId>
              </a:tblPr>
              <a:tblGrid>
                <a:gridCol w="2716071"/>
                <a:gridCol w="4362450"/>
                <a:gridCol w="2221230"/>
                <a:gridCol w="1831975"/>
              </a:tblGrid>
              <a:tr h="4811395">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3. </a:t>
                      </a:r>
                      <a:r>
                        <a:rPr lang="en-US" sz="2400" b="0" kern="1200" dirty="0">
                          <a:solidFill>
                            <a:schemeClr val="bg1"/>
                          </a:solidFill>
                          <a:effectLst/>
                          <a:latin typeface="Times New Roman" panose="02020603050405020304" pitchFamily="18" charset="0"/>
                          <a:ea typeface="+mn-ea"/>
                          <a:cs typeface="Times New Roman" panose="02020603050405020304" pitchFamily="18" charset="0"/>
                        </a:rPr>
                        <a:t>Strengthening of act enforcement</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txBody>
                  <a:tcPr/>
                </a:tc>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Taking steps similar to those taken by the Cabinet Division and Local Government Division for strengthening/effectiveness of Gram Adalat function;</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dirty="0">
                        <a:solidFill>
                          <a:schemeClr val="bg1"/>
                        </a:solidFill>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A similar project is being undertaken in the Municipal  sector as in the Activating Village Courts project.</a:t>
                      </a:r>
                      <a:endParaRPr lang="en-US" sz="2400" b="0" dirty="0">
                        <a:solidFill>
                          <a:schemeClr val="bg1"/>
                        </a:solidFill>
                        <a:latin typeface="Times New Roman" panose="02020603050405020304" pitchFamily="18" charset="0"/>
                        <a:cs typeface="Times New Roman" panose="02020603050405020304" pitchFamily="18" charset="0"/>
                      </a:endParaRPr>
                    </a:p>
                  </a:txBody>
                  <a:tcPr/>
                </a:tc>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Cabinet Division and Local Government Division</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Local Government Division</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txBody>
                  <a:tcPr/>
                </a:tc>
                <a:tc>
                  <a:txBody>
                    <a:bodyPr/>
                    <a:lstStyle/>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December,</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2023</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December,</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r>
                        <a:rPr lang="en-US" sz="2400" b="0" kern="1200" dirty="0">
                          <a:solidFill>
                            <a:schemeClr val="bg1"/>
                          </a:solidFill>
                          <a:effectLst/>
                          <a:latin typeface="Times New Roman" panose="02020603050405020304" pitchFamily="18" charset="0"/>
                          <a:ea typeface="+mn-ea"/>
                          <a:cs typeface="Times New Roman" panose="02020603050405020304" pitchFamily="18" charset="0"/>
                        </a:rPr>
                        <a:t>2023</a:t>
                      </a:r>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p>
                      <a:endParaRPr lang="en-US" sz="2400" b="0" kern="1200" dirty="0">
                        <a:solidFill>
                          <a:schemeClr val="bg1"/>
                        </a:solidFill>
                        <a:effectLst/>
                        <a:latin typeface="Times New Roman" panose="02020603050405020304" pitchFamily="18" charset="0"/>
                        <a:ea typeface="+mn-ea"/>
                        <a:cs typeface="Times New Roman" panose="02020603050405020304" pitchFamily="18" charset="0"/>
                      </a:endParaRPr>
                    </a:p>
                  </a:txBody>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1016006" cy="5919947"/>
          </a:xfrm>
        </p:spPr>
        <p:txBody>
          <a:bodyPr/>
          <a:lstStyle/>
          <a:p>
            <a:endParaRPr lang="en-US" dirty="0"/>
          </a:p>
        </p:txBody>
      </p:sp>
      <p:graphicFrame>
        <p:nvGraphicFramePr>
          <p:cNvPr id="3" name="Table 3"/>
          <p:cNvGraphicFramePr>
            <a:graphicFrameLocks noGrp="1"/>
          </p:cNvGraphicFramePr>
          <p:nvPr/>
        </p:nvGraphicFramePr>
        <p:xfrm>
          <a:off x="646111" y="452716"/>
          <a:ext cx="11016006" cy="6341745"/>
        </p:xfrm>
        <a:graphic>
          <a:graphicData uri="http://schemas.openxmlformats.org/drawingml/2006/table">
            <a:tbl>
              <a:tblPr firstRow="1" bandRow="1">
                <a:tableStyleId>{7DF18680-E054-41AD-8BC1-D1AEF772440D}</a:tableStyleId>
              </a:tblPr>
              <a:tblGrid>
                <a:gridCol w="2754002"/>
                <a:gridCol w="4173855"/>
                <a:gridCol w="2287484"/>
                <a:gridCol w="1800665"/>
              </a:tblGrid>
              <a:tr h="675646">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Recommendations</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sz="22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4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2400" b="1" kern="1200" dirty="0" smtClean="0">
                        <a:solidFill>
                          <a:schemeClr val="bg1"/>
                        </a:solidFill>
                        <a:effectLst/>
                        <a:latin typeface="Times New Roman" panose="02020603050405020304" pitchFamily="18" charset="0"/>
                        <a:cs typeface="Times New Roman" panose="02020603050405020304" pitchFamily="18" charset="0"/>
                      </a:endParaRPr>
                    </a:p>
                    <a:p>
                      <a:pPr algn="ctr"/>
                      <a:endParaRPr lang="en-US" sz="22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Implementing Agency</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sz="2200" b="1" dirty="0">
                        <a:latin typeface="Times New Roman" panose="02020603050405020304" pitchFamily="18" charset="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b="1" kern="1200" dirty="0">
                          <a:solidFill>
                            <a:schemeClr val="bg1"/>
                          </a:solidFill>
                          <a:effectLst/>
                          <a:latin typeface="Times New Roman" panose="02020603050405020304" pitchFamily="18" charset="0"/>
                          <a:cs typeface="Times New Roman" panose="02020603050405020304" pitchFamily="18" charset="0"/>
                        </a:rPr>
                        <a:t>Time Line</a:t>
                      </a:r>
                      <a:endParaRPr lang="en-US" sz="2200" b="1" dirty="0">
                        <a:solidFill>
                          <a:schemeClr val="bg1"/>
                        </a:solidFill>
                        <a:latin typeface="Times New Roman" panose="02020603050405020304" pitchFamily="18" charset="0"/>
                        <a:cs typeface="Times New Roman" panose="02020603050405020304" pitchFamily="18" charset="0"/>
                      </a:endParaRPr>
                    </a:p>
                    <a:p>
                      <a:pPr algn="ctr"/>
                      <a:endParaRPr lang="en-US" sz="2200" b="1" dirty="0">
                        <a:latin typeface="Times New Roman" panose="02020603050405020304" pitchFamily="18" charset="0"/>
                        <a:cs typeface="Times New Roman" panose="02020603050405020304" pitchFamily="18" charset="0"/>
                      </a:endParaRPr>
                    </a:p>
                  </a:txBody>
                  <a:tcPr/>
                </a:tc>
              </a:tr>
              <a:tr h="5244300">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4. Ensuring transparency and accountability</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a. To ensure transparency and accountability, the formation of district management committees like village courts;</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b. Introducing a system of discussion and submission of reports to the district law enforcement committee;</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c. Sending copy of said report to Local Government Division and Ministry of Home Affairs;</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d. Inclusion in Citizen Charter of Municipal.</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Local Government Division and Ministry of Home affairs.</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March,</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2024</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99778" cy="5593807"/>
          </a:xfrm>
        </p:spPr>
        <p:txBody>
          <a:bodyPr/>
          <a:lstStyle/>
          <a:p>
            <a:endParaRPr lang="en-US" dirty="0"/>
          </a:p>
        </p:txBody>
      </p:sp>
      <p:graphicFrame>
        <p:nvGraphicFramePr>
          <p:cNvPr id="3" name="Table 3"/>
          <p:cNvGraphicFramePr>
            <a:graphicFrameLocks noGrp="1"/>
          </p:cNvGraphicFramePr>
          <p:nvPr/>
        </p:nvGraphicFramePr>
        <p:xfrm>
          <a:off x="646111" y="452716"/>
          <a:ext cx="10899778" cy="6051009"/>
        </p:xfrm>
        <a:graphic>
          <a:graphicData uri="http://schemas.openxmlformats.org/drawingml/2006/table">
            <a:tbl>
              <a:tblPr firstRow="1" bandRow="1">
                <a:tableStyleId>{7DF18680-E054-41AD-8BC1-D1AEF772440D}</a:tableStyleId>
              </a:tblPr>
              <a:tblGrid>
                <a:gridCol w="2724945"/>
                <a:gridCol w="3665855"/>
                <a:gridCol w="2428302"/>
                <a:gridCol w="2080676"/>
              </a:tblGrid>
              <a:tr h="602361">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Recommendations</a:t>
                      </a:r>
                      <a:endParaRPr lang="en-US" sz="2200" dirty="0">
                        <a:solidFill>
                          <a:schemeClr val="bg1"/>
                        </a:solidFill>
                        <a:latin typeface="Times New Roman" panose="02020603050405020304" pitchFamily="18" charset="0"/>
                        <a:cs typeface="Times New Roman" panose="02020603050405020304" pitchFamily="18" charset="0"/>
                      </a:endParaRPr>
                    </a:p>
                    <a:p>
                      <a:pPr algn="ctr"/>
                      <a:endParaRPr lang="en-US" sz="2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400" b="1" kern="1200" dirty="0" smtClean="0">
                          <a:solidFill>
                            <a:schemeClr val="bg1"/>
                          </a:solidFill>
                          <a:effectLst/>
                          <a:latin typeface="Times New Roman" panose="02020603050405020304" pitchFamily="18" charset="0"/>
                          <a:cs typeface="Times New Roman" panose="02020603050405020304" pitchFamily="18" charset="0"/>
                        </a:rPr>
                        <a:t>Contexts/Issues</a:t>
                      </a:r>
                      <a:endParaRPr lang="en-US" sz="2400" b="1" kern="1200" dirty="0">
                        <a:solidFill>
                          <a:schemeClr val="bg1"/>
                        </a:solidFill>
                        <a:effectLst/>
                        <a:latin typeface="Times New Roman" panose="02020603050405020304" pitchFamily="18" charset="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Implementing Agency</a:t>
                      </a:r>
                      <a:endParaRPr lang="en-US" sz="2200" dirty="0">
                        <a:solidFill>
                          <a:schemeClr val="bg1"/>
                        </a:solidFill>
                        <a:latin typeface="Times New Roman" panose="02020603050405020304" pitchFamily="18" charset="0"/>
                        <a:cs typeface="Times New Roman" panose="02020603050405020304" pitchFamily="18" charset="0"/>
                      </a:endParaRPr>
                    </a:p>
                    <a:p>
                      <a:pPr algn="ctr"/>
                      <a:endParaRPr lang="en-US" sz="22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2200" kern="1200" dirty="0">
                          <a:solidFill>
                            <a:schemeClr val="bg1"/>
                          </a:solidFill>
                          <a:effectLst/>
                          <a:latin typeface="Times New Roman" panose="02020603050405020304" pitchFamily="18" charset="0"/>
                          <a:cs typeface="Times New Roman" panose="02020603050405020304" pitchFamily="18" charset="0"/>
                        </a:rPr>
                        <a:t>Time Line</a:t>
                      </a:r>
                      <a:endParaRPr lang="en-US" sz="2200" dirty="0">
                        <a:solidFill>
                          <a:schemeClr val="bg1"/>
                        </a:solidFill>
                        <a:latin typeface="Times New Roman" panose="02020603050405020304" pitchFamily="18" charset="0"/>
                        <a:cs typeface="Times New Roman" panose="02020603050405020304" pitchFamily="18" charset="0"/>
                      </a:endParaRPr>
                    </a:p>
                    <a:p>
                      <a:pPr algn="ctr"/>
                      <a:endParaRPr lang="en-US" sz="2200" dirty="0"/>
                    </a:p>
                  </a:txBody>
                  <a:tcPr/>
                </a:tc>
              </a:tr>
              <a:tr h="4953729">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5. Provide practice-oriented training for Municipal  mayors and related officers/ employees in court management.</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a. Due to the lack of proper training, the actual application of this act and the writing and preservation of judicial documents are also not being done properly.</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p>
                      <a:r>
                        <a:rPr lang="en-US" sz="2400" kern="1200" dirty="0">
                          <a:solidFill>
                            <a:schemeClr val="dk1"/>
                          </a:solidFill>
                          <a:effectLst/>
                          <a:latin typeface="Times New Roman" panose="02020603050405020304" pitchFamily="18" charset="0"/>
                          <a:ea typeface="+mn-ea"/>
                          <a:cs typeface="Times New Roman" panose="02020603050405020304" pitchFamily="18" charset="0"/>
                        </a:rPr>
                        <a:t>b. Assessing Training Needs, Practice based/oriented specialized training courses might be introduced.</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National Institute of Local Government (NILG)</a:t>
                      </a:r>
                      <a:endParaRPr lang="en-US"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c>
                  <a:txBody>
                    <a:bodyPr/>
                    <a:lstStyle/>
                    <a:p>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June,</a:t>
                      </a:r>
                      <a:r>
                        <a:rPr lang="en-US" sz="240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dk1"/>
                          </a:solidFill>
                          <a:effectLst/>
                          <a:latin typeface="Times New Roman" panose="02020603050405020304" pitchFamily="18" charset="0"/>
                          <a:ea typeface="+mn-ea"/>
                          <a:cs typeface="Times New Roman" panose="02020603050405020304" pitchFamily="18" charset="0"/>
                        </a:rPr>
                        <a:t>2024 </a:t>
                      </a:r>
                      <a:endParaRPr lang="en-US" sz="2400"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a:solidFill>
                      <a:srgbClr val="6CAC91"/>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373" y="734072"/>
            <a:ext cx="7174522" cy="560156"/>
          </a:xfrm>
        </p:spPr>
        <p:txBody>
          <a:bodyPr/>
          <a:lstStyle/>
          <a:p>
            <a:pPr algn="ctr"/>
            <a:r>
              <a:rPr lang="en-US" sz="2800" b="1" u="sng" dirty="0">
                <a:latin typeface="Times New Roman" panose="02020603050405020304" pitchFamily="18" charset="0"/>
                <a:cs typeface="Times New Roman" panose="02020603050405020304" pitchFamily="18" charset="0"/>
              </a:rPr>
              <a:t>Conclusion</a:t>
            </a:r>
            <a:br>
              <a:rPr lang="en-US" dirty="0"/>
            </a:br>
            <a:br>
              <a:rPr lang="en-US" sz="4400" dirty="0">
                <a:solidFill>
                  <a:schemeClr val="bg1"/>
                </a:solidFill>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46112" y="1631163"/>
            <a:ext cx="11058208" cy="4774119"/>
          </a:xfrm>
        </p:spPr>
        <p:txBody>
          <a:bodyPr/>
          <a:lstStyle/>
          <a:p>
            <a:pPr marL="0" indent="0">
              <a:buNone/>
            </a:pPr>
            <a:r>
              <a:rPr lang="en-US" sz="2400" dirty="0">
                <a:latin typeface="Times New Roman" panose="02020603050405020304" pitchFamily="18" charset="0"/>
                <a:cs typeface="Times New Roman" panose="02020603050405020304" pitchFamily="18" charset="0"/>
              </a:rPr>
              <a:t>One of the criteria of happiness in family and social life is a society free from strife. Even if the society and the state are financially developed, if the social system is disordered, then there is no real happiness. Many countries of the world adopt various schemes to keep their citizens happy. All the countries of the world have an index of happy countries every year. One of the dreams of the Bengali nation is a happy and prosperous Sonar Bangla. Everyone is working with that conviction in mind, and justice is inextricably linked with this belief. We feel that the Dispute Resolution (Municipal Area) Board Act should be realistic and up-to-date with the needs of the times to keep the city life free from strife and justice.</a:t>
            </a:r>
            <a:endParaRPr lang="en-US" sz="2400" dirty="0">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86000" y="697523"/>
            <a:ext cx="7620000" cy="3810000"/>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9811" y="3708008"/>
            <a:ext cx="2312377" cy="23123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Ion</Template>
  <TotalTime>0</TotalTime>
  <Words>22717</Words>
  <Application>WPS Presentation</Application>
  <PresentationFormat>Widescreen</PresentationFormat>
  <Paragraphs>424</Paragraphs>
  <Slides>48</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48</vt:i4>
      </vt:variant>
    </vt:vector>
  </HeadingPairs>
  <TitlesOfParts>
    <vt:vector size="63" baseType="lpstr">
      <vt:lpstr>Arial</vt:lpstr>
      <vt:lpstr>SimSun</vt:lpstr>
      <vt:lpstr>Wingdings</vt:lpstr>
      <vt:lpstr>Wingdings 3</vt:lpstr>
      <vt:lpstr>Arial</vt:lpstr>
      <vt:lpstr>Times New Roman</vt:lpstr>
      <vt:lpstr>Calibri</vt:lpstr>
      <vt:lpstr>Vrinda</vt:lpstr>
      <vt:lpstr>Segoe UI Symbol</vt:lpstr>
      <vt:lpstr>Microsoft YaHei</vt:lpstr>
      <vt:lpstr>Arial Unicode MS</vt:lpstr>
      <vt:lpstr>Century Gothic</vt:lpstr>
      <vt:lpstr>Vrinda</vt:lpstr>
      <vt:lpstr>Siyam Rupali</vt:lpstr>
      <vt:lpstr>Ion</vt:lpstr>
      <vt:lpstr>An Assessment on Dispute Resolution (Municipal Areas) Boards Act, 2004.</vt:lpstr>
      <vt:lpstr>Abstract and Key Words</vt:lpstr>
      <vt:lpstr>Continuing……</vt:lpstr>
      <vt:lpstr>Introduction</vt:lpstr>
      <vt:lpstr>Continuing……</vt:lpstr>
      <vt:lpstr>Background and Research Problems</vt:lpstr>
      <vt:lpstr>Background and Research Problems</vt:lpstr>
      <vt:lpstr>Continuing……</vt:lpstr>
      <vt:lpstr>Objectives of the Study</vt:lpstr>
      <vt:lpstr>Justification of the Study</vt:lpstr>
      <vt:lpstr>Continuing……</vt:lpstr>
      <vt:lpstr>Book/Literature Review</vt:lpstr>
      <vt:lpstr>Research Methodology</vt:lpstr>
      <vt:lpstr>Continuing……</vt:lpstr>
      <vt:lpstr>Study Areas/Fields: 8 Municipalities from eight divisions were purposively selected:</vt:lpstr>
      <vt:lpstr>Data Processing &amp; Analysis</vt:lpstr>
      <vt:lpstr>Figure-1: Type and Number of Respondents</vt:lpstr>
      <vt:lpstr>Continuing……</vt:lpstr>
      <vt:lpstr>Figure-2: Is There Dispute/Crime/Quarrel in Municipal Area ?</vt:lpstr>
      <vt:lpstr>Continuing……</vt:lpstr>
      <vt:lpstr>Figure-3: Is There Any Mechanism for Dispute Settlement/Resolution in your Municipal?</vt:lpstr>
      <vt:lpstr>Continuing……</vt:lpstr>
      <vt:lpstr>Figure-4: How Do You Resolve Disputes (One or More Answers Apply)</vt:lpstr>
      <vt:lpstr>Continuing……</vt:lpstr>
      <vt:lpstr>Figure-5: To Whom Should the Applicant Apply for Dispute Resolution?</vt:lpstr>
      <vt:lpstr>Continuing……</vt:lpstr>
      <vt:lpstr>Figure-6: Is There Any Time Limit for Resolve/Settling the Case?</vt:lpstr>
      <vt:lpstr>Continuing……</vt:lpstr>
      <vt:lpstr>Figure-7: How many days Should the Adjudication Be Completed from the Date of Receipt of Application for Dispute Resolution?</vt:lpstr>
      <vt:lpstr>Continuing……</vt:lpstr>
      <vt:lpstr>Figure-8: Is There a Need to Criminalize the Applicant for Filing a False Case and impose penalty?</vt:lpstr>
      <vt:lpstr>Continuing……</vt:lpstr>
      <vt:lpstr>Figure-9: What should be the judicial Jurisdiction (existing judicial jurisdiction taka=25,000/-) in the Municipal Board Act?</vt:lpstr>
      <vt:lpstr>Continuing……</vt:lpstr>
      <vt:lpstr>Recommendations from FGD </vt:lpstr>
      <vt:lpstr>Recommendations through Interviews</vt:lpstr>
      <vt:lpstr>Continuing……</vt:lpstr>
      <vt:lpstr>Continuing……</vt:lpstr>
      <vt:lpstr>Findings/Results </vt:lpstr>
      <vt:lpstr>Continuing……</vt:lpstr>
      <vt:lpstr>Recommendations </vt:lpstr>
      <vt:lpstr>PowerPoint 演示文稿</vt:lpstr>
      <vt:lpstr>PowerPoint 演示文稿</vt:lpstr>
      <vt:lpstr>PowerPoint 演示文稿</vt:lpstr>
      <vt:lpstr>PowerPoint 演示文稿</vt:lpstr>
      <vt:lpstr>PowerPoint 演示文稿</vt:lpstr>
      <vt:lpstr>Conclusion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Assessment on Dispute Resolution (Municipal Areas) Boards Act, 2004.</dc:title>
  <dc:creator>Fuad</dc:creator>
  <cp:lastModifiedBy>dell</cp:lastModifiedBy>
  <cp:revision>112</cp:revision>
  <dcterms:created xsi:type="dcterms:W3CDTF">2022-09-05T05:57:00Z</dcterms:created>
  <dcterms:modified xsi:type="dcterms:W3CDTF">2022-09-14T01:26:34Z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47D7FA09EAA4490A93769DCACAD8B9AC</vt:lpwstr>
  </property>
  <property fmtid="{D5CDD505-2E9C-101B-9397-08002B2CF9AE}" pid="3" name="KSOProductBuildVer">
    <vt:lpwstr>1033-11.2.0.11306</vt:lpwstr>
  </property>
</Properties>
</file>